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68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Lora" panose="020B0604020202020204" charset="-52"/>
      <p:regular r:id="rId18"/>
      <p:bold r:id="rId19"/>
      <p:italic r:id="rId20"/>
      <p:boldItalic r:id="rId21"/>
    </p:embeddedFont>
    <p:embeddedFont>
      <p:font typeface="Lora Bold" panose="020B0604020202020204" charset="-52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7.svg"/><Relationship Id="rId7" Type="http://schemas.openxmlformats.org/officeDocument/2006/relationships/image" Target="../media/image23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1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18" Type="http://schemas.openxmlformats.org/officeDocument/2006/relationships/image" Target="../media/image44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17" Type="http://schemas.openxmlformats.org/officeDocument/2006/relationships/image" Target="../media/image43.sv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19" Type="http://schemas.openxmlformats.org/officeDocument/2006/relationships/image" Target="../media/image45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1648" y="-31206"/>
            <a:ext cx="9144000" cy="10287003"/>
            <a:chOff x="-12231" y="0"/>
            <a:chExt cx="3335756" cy="3752726"/>
          </a:xfrm>
        </p:grpSpPr>
        <p:sp>
          <p:nvSpPr>
            <p:cNvPr id="3" name="Freeform 3"/>
            <p:cNvSpPr/>
            <p:nvPr/>
          </p:nvSpPr>
          <p:spPr>
            <a:xfrm>
              <a:off x="-12231" y="0"/>
              <a:ext cx="3335756" cy="3752726"/>
            </a:xfrm>
            <a:custGeom>
              <a:avLst/>
              <a:gdLst/>
              <a:ahLst/>
              <a:cxnLst/>
              <a:rect l="l" t="t" r="r" b="b"/>
              <a:pathLst>
                <a:path w="3335756" h="3752726">
                  <a:moveTo>
                    <a:pt x="0" y="0"/>
                  </a:moveTo>
                  <a:lnTo>
                    <a:pt x="3335756" y="0"/>
                  </a:lnTo>
                  <a:lnTo>
                    <a:pt x="3335756" y="3752726"/>
                  </a:lnTo>
                  <a:lnTo>
                    <a:pt x="0" y="3752726"/>
                  </a:lnTo>
                  <a:close/>
                </a:path>
              </a:pathLst>
            </a:custGeom>
            <a:solidFill>
              <a:srgbClr val="203965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914400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358" b="-7827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28700" y="8564437"/>
            <a:ext cx="693863" cy="69386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987413" y="8564437"/>
            <a:ext cx="693863" cy="693863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2095403" y="8701697"/>
            <a:ext cx="477883" cy="419343"/>
          </a:xfrm>
          <a:custGeom>
            <a:avLst/>
            <a:gdLst/>
            <a:ahLst/>
            <a:cxnLst/>
            <a:rect l="l" t="t" r="r" b="b"/>
            <a:pathLst>
              <a:path w="477883" h="419343">
                <a:moveTo>
                  <a:pt x="0" y="0"/>
                </a:moveTo>
                <a:lnTo>
                  <a:pt x="477883" y="0"/>
                </a:lnTo>
                <a:lnTo>
                  <a:pt x="477883" y="419343"/>
                </a:lnTo>
                <a:lnTo>
                  <a:pt x="0" y="4193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2946126" y="8556473"/>
            <a:ext cx="693863" cy="693863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3090350" y="8691269"/>
            <a:ext cx="405414" cy="405414"/>
          </a:xfrm>
          <a:custGeom>
            <a:avLst/>
            <a:gdLst/>
            <a:ahLst/>
            <a:cxnLst/>
            <a:rect l="l" t="t" r="r" b="b"/>
            <a:pathLst>
              <a:path w="405414" h="405414">
                <a:moveTo>
                  <a:pt x="0" y="0"/>
                </a:moveTo>
                <a:lnTo>
                  <a:pt x="405415" y="0"/>
                </a:lnTo>
                <a:lnTo>
                  <a:pt x="405415" y="405414"/>
                </a:lnTo>
                <a:lnTo>
                  <a:pt x="0" y="405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04724" y="8748419"/>
            <a:ext cx="511214" cy="325899"/>
          </a:xfrm>
          <a:custGeom>
            <a:avLst/>
            <a:gdLst/>
            <a:ahLst/>
            <a:cxnLst/>
            <a:rect l="l" t="t" r="r" b="b"/>
            <a:pathLst>
              <a:path w="511214" h="325899">
                <a:moveTo>
                  <a:pt x="0" y="0"/>
                </a:moveTo>
                <a:lnTo>
                  <a:pt x="511214" y="0"/>
                </a:lnTo>
                <a:lnTo>
                  <a:pt x="511214" y="325899"/>
                </a:lnTo>
                <a:lnTo>
                  <a:pt x="0" y="3258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262128" y="1943100"/>
            <a:ext cx="8347644" cy="38661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" sz="5790" dirty="0">
                <a:solidFill>
                  <a:srgbClr val="FEBF0E"/>
                </a:solidFill>
                <a:latin typeface="Lora Bold"/>
              </a:rPr>
              <a:t>МОБИЛЬНОЕ ПРИЛОЖЕНИЕ</a:t>
            </a:r>
          </a:p>
          <a:p>
            <a:pPr algn="ctr">
              <a:lnSpc>
                <a:spcPct val="150000"/>
              </a:lnSpc>
            </a:pPr>
            <a:r>
              <a:rPr lang="" sz="5790" dirty="0">
                <a:solidFill>
                  <a:srgbClr val="FEBF0E"/>
                </a:solidFill>
                <a:latin typeface="Lora Bold"/>
              </a:rPr>
              <a:t>ДЛЯ РОДИТЕЛЕЙ</a:t>
            </a:r>
          </a:p>
        </p:txBody>
      </p:sp>
      <p:pic>
        <p:nvPicPr>
          <p:cNvPr id="16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853" y="282819"/>
            <a:ext cx="627099" cy="553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05000" y="248334"/>
            <a:ext cx="563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Lora Bold" charset="0"/>
                <a:ea typeface="Tahoma" panose="020B0604030504040204" pitchFamily="34" charset="0"/>
                <a:cs typeface="Lora Bold" charset="0"/>
              </a:rPr>
              <a:t>МИНИСТЕРСТВО ПРОСВЕЩЕНИЯ 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Lora Bold" charset="0"/>
                <a:ea typeface="Tahoma" panose="020B0604030504040204" pitchFamily="34" charset="0"/>
                <a:cs typeface="Lora Bold" charset="0"/>
              </a:rPr>
              <a:t>РЕСПУБЛИКИ КАЗАХСТАН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916400" y="144319"/>
            <a:ext cx="11432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200" i="1" dirty="0">
                <a:latin typeface="Lora Bold" charset="0"/>
                <a:cs typeface="Lora Bold" charset="0"/>
              </a:rPr>
              <a:t>1 - қосымша</a:t>
            </a:r>
            <a:endParaRPr lang="ru-RU" sz="1200" i="1" dirty="0">
              <a:latin typeface="Lora Bold" charset="0"/>
              <a:cs typeface="Lora Bold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-12715"/>
            <a:ext cx="8559289" cy="10299715"/>
            <a:chOff x="0" y="0"/>
            <a:chExt cx="3122452" cy="37573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22452" cy="3757364"/>
            </a:xfrm>
            <a:custGeom>
              <a:avLst/>
              <a:gdLst/>
              <a:ahLst/>
              <a:cxnLst/>
              <a:rect l="l" t="t" r="r" b="b"/>
              <a:pathLst>
                <a:path w="3122452" h="3757364">
                  <a:moveTo>
                    <a:pt x="0" y="0"/>
                  </a:moveTo>
                  <a:lnTo>
                    <a:pt x="3122452" y="0"/>
                  </a:lnTo>
                  <a:lnTo>
                    <a:pt x="3122452" y="3757364"/>
                  </a:lnTo>
                  <a:lnTo>
                    <a:pt x="0" y="3757364"/>
                  </a:ln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563746" y="2988371"/>
            <a:ext cx="191271" cy="19127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8559289" cy="2483300"/>
            <a:chOff x="0" y="0"/>
            <a:chExt cx="3122452" cy="4561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22452" cy="456110"/>
            </a:xfrm>
            <a:custGeom>
              <a:avLst/>
              <a:gdLst/>
              <a:ahLst/>
              <a:cxnLst/>
              <a:rect l="l" t="t" r="r" b="b"/>
              <a:pathLst>
                <a:path w="3122452" h="456110">
                  <a:moveTo>
                    <a:pt x="0" y="0"/>
                  </a:moveTo>
                  <a:lnTo>
                    <a:pt x="3122452" y="0"/>
                  </a:lnTo>
                  <a:lnTo>
                    <a:pt x="3122452" y="456110"/>
                  </a:lnTo>
                  <a:lnTo>
                    <a:pt x="0" y="456110"/>
                  </a:ln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563744" y="4076700"/>
            <a:ext cx="191271" cy="19127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563745" y="3554651"/>
            <a:ext cx="191271" cy="191271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586207" y="4610100"/>
            <a:ext cx="191271" cy="191271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940697" y="2938579"/>
            <a:ext cx="7251004" cy="1938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" sz="1800">
                <a:solidFill>
                  <a:srgbClr val="FFFFFF"/>
                </a:solidFill>
                <a:latin typeface="Lora"/>
              </a:rPr>
              <a:t>Область Абай </a:t>
            </a:r>
            <a:r>
              <a:rPr lang="ru-RU" sz="1800" dirty="0">
                <a:solidFill>
                  <a:srgbClr val="FFFFFF"/>
                </a:solidFill>
                <a:latin typeface="Lora"/>
              </a:rPr>
              <a:t>–</a:t>
            </a:r>
            <a:r>
              <a:rPr lang="" sz="1800">
                <a:solidFill>
                  <a:srgbClr val="FFFFFF"/>
                </a:solidFill>
                <a:latin typeface="Lora"/>
              </a:rPr>
              <a:t> 15 ДО, 39 педагогов, 2 349 родителей</a:t>
            </a:r>
          </a:p>
          <a:p>
            <a:pPr algn="l"/>
            <a:endParaRPr lang="en-US" sz="1800" dirty="0">
              <a:solidFill>
                <a:srgbClr val="FFFFFF"/>
              </a:solidFill>
              <a:latin typeface="Lora"/>
            </a:endParaRPr>
          </a:p>
          <a:p>
            <a:r>
              <a:rPr lang="en-US" sz="1800" dirty="0" err="1">
                <a:solidFill>
                  <a:srgbClr val="FFFFFF"/>
                </a:solidFill>
                <a:latin typeface="Lora"/>
              </a:rPr>
              <a:t>Караганд</a:t>
            </a:r>
            <a:r>
              <a:rPr lang="" sz="1800">
                <a:solidFill>
                  <a:srgbClr val="FFFFFF"/>
                </a:solidFill>
                <a:latin typeface="Lora"/>
              </a:rPr>
              <a:t>инская обл. - </a:t>
            </a:r>
            <a:r>
              <a:rPr lang="" dirty="0">
                <a:solidFill>
                  <a:srgbClr val="FFFFFF"/>
                </a:solidFill>
                <a:latin typeface="Lora"/>
              </a:rPr>
              <a:t>16 ДО, </a:t>
            </a:r>
            <a:r>
              <a:rPr lang="">
                <a:solidFill>
                  <a:srgbClr val="FFFFFF"/>
                </a:solidFill>
                <a:latin typeface="Lora"/>
              </a:rPr>
              <a:t>38</a:t>
            </a:r>
            <a:r>
              <a:rPr lang="" dirty="0">
                <a:solidFill>
                  <a:srgbClr val="FFFFFF"/>
                </a:solidFill>
                <a:latin typeface="Lora"/>
              </a:rPr>
              <a:t> педагогов,</a:t>
            </a:r>
            <a:r>
              <a:rPr lang="ru-RU" dirty="0">
                <a:solidFill>
                  <a:srgbClr val="FFFFFF"/>
                </a:solidFill>
                <a:latin typeface="Lora"/>
              </a:rPr>
              <a:t>–</a:t>
            </a:r>
            <a:r>
              <a:rPr lang="" dirty="0">
                <a:solidFill>
                  <a:srgbClr val="FFFFFF"/>
                </a:solidFill>
                <a:latin typeface="Lora"/>
              </a:rPr>
              <a:t> 916 родителей</a:t>
            </a:r>
            <a:endParaRPr lang="">
              <a:solidFill>
                <a:srgbClr val="FFFFFF"/>
              </a:solidFill>
              <a:latin typeface="Lora"/>
            </a:endParaRPr>
          </a:p>
          <a:p>
            <a:endParaRPr lang="en-US" sz="1800" dirty="0">
              <a:solidFill>
                <a:srgbClr val="FFFFFF"/>
              </a:solidFill>
              <a:latin typeface="Lora"/>
            </a:endParaRPr>
          </a:p>
          <a:p>
            <a:r>
              <a:rPr lang="en-US" sz="1800" dirty="0" err="1">
                <a:solidFill>
                  <a:srgbClr val="FFFFFF"/>
                </a:solidFill>
                <a:latin typeface="Lora"/>
              </a:rPr>
              <a:t>Акт</a:t>
            </a:r>
            <a:r>
              <a:rPr lang="" sz="1800">
                <a:solidFill>
                  <a:srgbClr val="FFFFFF"/>
                </a:solidFill>
                <a:latin typeface="Lora"/>
              </a:rPr>
              <a:t>юбинская область - </a:t>
            </a:r>
            <a:r>
              <a:rPr lang="">
                <a:solidFill>
                  <a:srgbClr val="FFFFFF"/>
                </a:solidFill>
                <a:latin typeface="Lora"/>
              </a:rPr>
              <a:t>34</a:t>
            </a:r>
            <a:r>
              <a:rPr lang="" dirty="0">
                <a:solidFill>
                  <a:srgbClr val="FFFFFF"/>
                </a:solidFill>
                <a:latin typeface="Lora"/>
              </a:rPr>
              <a:t> ДО, </a:t>
            </a:r>
            <a:r>
              <a:rPr lang="">
                <a:solidFill>
                  <a:srgbClr val="FFFFFF"/>
                </a:solidFill>
                <a:latin typeface="Lora"/>
              </a:rPr>
              <a:t>46</a:t>
            </a:r>
            <a:r>
              <a:rPr lang="" dirty="0">
                <a:solidFill>
                  <a:srgbClr val="FFFFFF"/>
                </a:solidFill>
                <a:latin typeface="Lora"/>
              </a:rPr>
              <a:t> педагогов, </a:t>
            </a:r>
            <a:r>
              <a:rPr lang="">
                <a:solidFill>
                  <a:srgbClr val="FFFFFF"/>
                </a:solidFill>
                <a:latin typeface="Lora"/>
              </a:rPr>
              <a:t>1 434</a:t>
            </a:r>
            <a:r>
              <a:rPr lang="" dirty="0">
                <a:solidFill>
                  <a:srgbClr val="FFFFFF"/>
                </a:solidFill>
                <a:latin typeface="Lora"/>
              </a:rPr>
              <a:t> родителей</a:t>
            </a:r>
            <a:endParaRPr lang="">
              <a:solidFill>
                <a:srgbClr val="FFFFFF"/>
              </a:solidFill>
              <a:latin typeface="Lora"/>
            </a:endParaRPr>
          </a:p>
          <a:p>
            <a:endParaRPr lang="en-US" sz="1800" dirty="0">
              <a:solidFill>
                <a:srgbClr val="FFFFFF"/>
              </a:solidFill>
              <a:latin typeface="Lora"/>
            </a:endParaRPr>
          </a:p>
          <a:p>
            <a:r>
              <a:rPr lang="" sz="1800">
                <a:solidFill>
                  <a:srgbClr val="FFFFFF"/>
                </a:solidFill>
                <a:latin typeface="Lora"/>
              </a:rPr>
              <a:t>Кызылординская область - 15</a:t>
            </a:r>
            <a:r>
              <a:rPr lang="" dirty="0">
                <a:solidFill>
                  <a:srgbClr val="FFFFFF"/>
                </a:solidFill>
                <a:latin typeface="Lora"/>
              </a:rPr>
              <a:t> ДО, 3</a:t>
            </a:r>
            <a:r>
              <a:rPr lang="">
                <a:solidFill>
                  <a:srgbClr val="FFFFFF"/>
                </a:solidFill>
                <a:latin typeface="Lora"/>
              </a:rPr>
              <a:t>1</a:t>
            </a:r>
            <a:r>
              <a:rPr lang="" dirty="0">
                <a:solidFill>
                  <a:srgbClr val="FFFFFF"/>
                </a:solidFill>
                <a:latin typeface="Lora"/>
              </a:rPr>
              <a:t> педагог, </a:t>
            </a:r>
            <a:r>
              <a:rPr lang="">
                <a:solidFill>
                  <a:srgbClr val="FFFFFF"/>
                </a:solidFill>
                <a:latin typeface="Lora"/>
              </a:rPr>
              <a:t>550</a:t>
            </a:r>
            <a:r>
              <a:rPr lang="" dirty="0">
                <a:solidFill>
                  <a:srgbClr val="FFFFFF"/>
                </a:solidFill>
                <a:latin typeface="Lora"/>
              </a:rPr>
              <a:t> родителей</a:t>
            </a:r>
            <a:endParaRPr lang="en-US" sz="1800" dirty="0">
              <a:solidFill>
                <a:srgbClr val="FFFFFF"/>
              </a:solidFill>
              <a:latin typeface="Lora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34798" y="6362700"/>
            <a:ext cx="7897266" cy="249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" sz="1800">
                <a:solidFill>
                  <a:srgbClr val="FEBF0E"/>
                </a:solidFill>
                <a:latin typeface="Lora"/>
              </a:rPr>
              <a:t>     </a:t>
            </a:r>
            <a:r>
              <a:rPr lang="en-US" sz="1800" b="1" dirty="0" err="1">
                <a:solidFill>
                  <a:schemeClr val="bg1"/>
                </a:solidFill>
                <a:latin typeface="Lora"/>
              </a:rPr>
              <a:t>Участники</a:t>
            </a:r>
            <a:r>
              <a:rPr lang="en-US" sz="1800" b="1" dirty="0">
                <a:solidFill>
                  <a:schemeClr val="bg1"/>
                </a:solidFill>
                <a:latin typeface="Lora"/>
              </a:rPr>
              <a:t>: </a:t>
            </a:r>
            <a:endParaRPr lang="" sz="1800" b="1">
              <a:solidFill>
                <a:schemeClr val="bg1"/>
              </a:solidFill>
              <a:latin typeface="Lora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" sz="1800">
                <a:solidFill>
                  <a:srgbClr val="FEBF0E"/>
                </a:solidFill>
                <a:latin typeface="Lora"/>
              </a:rPr>
              <a:t>г</a:t>
            </a:r>
            <a:r>
              <a:rPr lang="ru-RU" dirty="0" err="1">
                <a:solidFill>
                  <a:srgbClr val="FEBF0E"/>
                </a:solidFill>
                <a:latin typeface="Lora"/>
              </a:rPr>
              <a:t>лавны</a:t>
            </a:r>
            <a:r>
              <a:rPr lang="">
                <a:solidFill>
                  <a:srgbClr val="FEBF0E"/>
                </a:solidFill>
                <a:latin typeface="Lora"/>
              </a:rPr>
              <a:t>е</a:t>
            </a:r>
            <a:r>
              <a:rPr lang="ru-RU" dirty="0">
                <a:solidFill>
                  <a:srgbClr val="FEBF0E"/>
                </a:solidFill>
                <a:latin typeface="Lora"/>
              </a:rPr>
              <a:t> специалист</a:t>
            </a:r>
            <a:r>
              <a:rPr lang="">
                <a:solidFill>
                  <a:srgbClr val="FEBF0E"/>
                </a:solidFill>
                <a:latin typeface="Lora"/>
              </a:rPr>
              <a:t>ы </a:t>
            </a:r>
            <a:r>
              <a:rPr lang="ru-RU" dirty="0">
                <a:solidFill>
                  <a:srgbClr val="FEBF0E"/>
                </a:solidFill>
                <a:latin typeface="Lora"/>
              </a:rPr>
              <a:t>отдел</a:t>
            </a:r>
            <a:r>
              <a:rPr lang="">
                <a:solidFill>
                  <a:srgbClr val="FEBF0E"/>
                </a:solidFill>
                <a:latin typeface="Lora"/>
              </a:rPr>
              <a:t>ов</a:t>
            </a:r>
            <a:r>
              <a:rPr lang="ru-RU" dirty="0">
                <a:solidFill>
                  <a:srgbClr val="FEBF0E"/>
                </a:solidFill>
                <a:latin typeface="Lora"/>
              </a:rPr>
              <a:t> дошкольного </a:t>
            </a:r>
            <a:r>
              <a:rPr lang="">
                <a:solidFill>
                  <a:srgbClr val="FEBF0E"/>
                </a:solidFill>
                <a:latin typeface="Lora"/>
              </a:rPr>
              <a:t> образования Управлений образования пилотных регионов;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">
                <a:solidFill>
                  <a:srgbClr val="FEBF0E"/>
                </a:solidFill>
                <a:latin typeface="Lora"/>
              </a:rPr>
              <a:t>м</a:t>
            </a:r>
            <a:r>
              <a:rPr lang="ru-RU" dirty="0" err="1">
                <a:solidFill>
                  <a:srgbClr val="FEBF0E"/>
                </a:solidFill>
                <a:latin typeface="Lora"/>
              </a:rPr>
              <a:t>етодист</a:t>
            </a:r>
            <a:r>
              <a:rPr lang="">
                <a:solidFill>
                  <a:srgbClr val="FEBF0E"/>
                </a:solidFill>
                <a:latin typeface="Lora"/>
              </a:rPr>
              <a:t>ы</a:t>
            </a:r>
            <a:r>
              <a:rPr lang="ru-RU" dirty="0">
                <a:solidFill>
                  <a:srgbClr val="FEBF0E"/>
                </a:solidFill>
                <a:latin typeface="Lora"/>
              </a:rPr>
              <a:t> учебно-</a:t>
            </a:r>
            <a:r>
              <a:rPr lang="ru-RU" dirty="0" err="1">
                <a:solidFill>
                  <a:srgbClr val="FEBF0E"/>
                </a:solidFill>
                <a:latin typeface="Lora"/>
              </a:rPr>
              <a:t>методическ</a:t>
            </a:r>
            <a:r>
              <a:rPr lang="">
                <a:solidFill>
                  <a:srgbClr val="FEBF0E"/>
                </a:solidFill>
                <a:latin typeface="Lora"/>
              </a:rPr>
              <a:t>их</a:t>
            </a:r>
            <a:r>
              <a:rPr lang="ru-RU" dirty="0">
                <a:solidFill>
                  <a:srgbClr val="FEBF0E"/>
                </a:solidFill>
                <a:latin typeface="Lora"/>
              </a:rPr>
              <a:t> центр</a:t>
            </a:r>
            <a:r>
              <a:rPr lang="">
                <a:solidFill>
                  <a:srgbClr val="FEBF0E"/>
                </a:solidFill>
                <a:latin typeface="Lora"/>
              </a:rPr>
              <a:t>ов/кабинетов;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">
                <a:solidFill>
                  <a:srgbClr val="FEBF0E"/>
                </a:solidFill>
                <a:latin typeface="Lora"/>
              </a:rPr>
              <a:t>представители </a:t>
            </a:r>
            <a:r>
              <a:rPr lang="en-US" dirty="0" err="1">
                <a:solidFill>
                  <a:srgbClr val="FEBF0E"/>
                </a:solidFill>
                <a:latin typeface="Lora"/>
              </a:rPr>
              <a:t>частных</a:t>
            </a:r>
            <a:r>
              <a:rPr lang="en-US" dirty="0">
                <a:solidFill>
                  <a:srgbClr val="FEBF0E"/>
                </a:solidFill>
                <a:latin typeface="Lora"/>
              </a:rPr>
              <a:t> </a:t>
            </a:r>
            <a:r>
              <a:rPr lang="en-US" dirty="0" err="1">
                <a:solidFill>
                  <a:srgbClr val="FEBF0E"/>
                </a:solidFill>
                <a:latin typeface="Lora"/>
              </a:rPr>
              <a:t>детских</a:t>
            </a:r>
            <a:r>
              <a:rPr lang="en-US" dirty="0">
                <a:solidFill>
                  <a:srgbClr val="FEBF0E"/>
                </a:solidFill>
                <a:latin typeface="Lora"/>
              </a:rPr>
              <a:t> </a:t>
            </a:r>
            <a:r>
              <a:rPr lang="en-US" dirty="0" err="1">
                <a:solidFill>
                  <a:srgbClr val="FEBF0E"/>
                </a:solidFill>
                <a:latin typeface="Lora"/>
              </a:rPr>
              <a:t>садов</a:t>
            </a:r>
            <a:r>
              <a:rPr lang="">
                <a:solidFill>
                  <a:srgbClr val="FEBF0E"/>
                </a:solidFill>
                <a:latin typeface="Lora"/>
              </a:rPr>
              <a:t>;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">
                <a:solidFill>
                  <a:srgbClr val="FEBF0E"/>
                </a:solidFill>
                <a:latin typeface="Lora"/>
              </a:rPr>
              <a:t>заведующие, методисты, педагоги дошкольных организаций</a:t>
            </a:r>
            <a:endParaRPr lang="" sz="1800">
              <a:solidFill>
                <a:srgbClr val="FEBF0E"/>
              </a:solidFill>
              <a:latin typeface="Lora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24853" y="189656"/>
            <a:ext cx="8309582" cy="2231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ru-RU" sz="4000" dirty="0">
                <a:solidFill>
                  <a:srgbClr val="002060"/>
                </a:solidFill>
                <a:latin typeface="Lora Bold"/>
              </a:rPr>
              <a:t>Т</a:t>
            </a:r>
            <a:r>
              <a:rPr lang="" sz="4000">
                <a:solidFill>
                  <a:srgbClr val="002060"/>
                </a:solidFill>
                <a:latin typeface="Lora Bold"/>
              </a:rPr>
              <a:t>естирование мобильного приложения</a:t>
            </a:r>
          </a:p>
          <a:p>
            <a:pPr algn="ctr">
              <a:lnSpc>
                <a:spcPts val="5760"/>
              </a:lnSpc>
            </a:pPr>
            <a:r>
              <a:rPr lang="" sz="2400" i="1">
                <a:solidFill>
                  <a:srgbClr val="002060"/>
                </a:solidFill>
                <a:latin typeface="Lora Bold"/>
              </a:rPr>
              <a:t>(октябрь 2024 г.)</a:t>
            </a:r>
            <a:endParaRPr lang="en-US" sz="2400" i="1" dirty="0">
              <a:solidFill>
                <a:srgbClr val="002060"/>
              </a:solidFill>
              <a:latin typeface="Lora Bold"/>
            </a:endParaRPr>
          </a:p>
        </p:txBody>
      </p:sp>
      <p:sp>
        <p:nvSpPr>
          <p:cNvPr id="27" name="TextBox 22"/>
          <p:cNvSpPr txBox="1"/>
          <p:nvPr/>
        </p:nvSpPr>
        <p:spPr>
          <a:xfrm>
            <a:off x="814077" y="5294801"/>
            <a:ext cx="7125849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760"/>
              </a:lnSpc>
            </a:pPr>
            <a:r>
              <a:rPr lang="" sz="4000">
                <a:solidFill>
                  <a:srgbClr val="FEBF0E"/>
                </a:solidFill>
                <a:latin typeface="Lora Bold"/>
              </a:rPr>
              <a:t>Проведено 4 инфосессии</a:t>
            </a:r>
            <a:endParaRPr lang="en-US" sz="4000" dirty="0">
              <a:solidFill>
                <a:srgbClr val="FEBF0E"/>
              </a:solidFill>
              <a:latin typeface="Lora Bold"/>
            </a:endParaRPr>
          </a:p>
        </p:txBody>
      </p:sp>
      <p:sp>
        <p:nvSpPr>
          <p:cNvPr id="28" name="TextBox 23"/>
          <p:cNvSpPr txBox="1"/>
          <p:nvPr/>
        </p:nvSpPr>
        <p:spPr>
          <a:xfrm>
            <a:off x="8763000" y="355593"/>
            <a:ext cx="6848564" cy="56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9"/>
              </a:lnSpc>
            </a:pPr>
            <a:r>
              <a:rPr lang="" sz="3999">
                <a:solidFill>
                  <a:srgbClr val="203965"/>
                </a:solidFill>
                <a:latin typeface="Lora Bold"/>
              </a:rPr>
              <a:t>Отзывы родителей</a:t>
            </a:r>
            <a:r>
              <a:rPr lang="en-US" sz="3999" dirty="0">
                <a:solidFill>
                  <a:srgbClr val="203965"/>
                </a:solidFill>
                <a:latin typeface="Lora Bold"/>
              </a:rPr>
              <a:t>:</a:t>
            </a:r>
          </a:p>
        </p:txBody>
      </p:sp>
      <p:sp>
        <p:nvSpPr>
          <p:cNvPr id="29" name="TextBox 24"/>
          <p:cNvSpPr txBox="1"/>
          <p:nvPr/>
        </p:nvSpPr>
        <p:spPr>
          <a:xfrm>
            <a:off x="8756123" y="1096195"/>
            <a:ext cx="9034805" cy="3347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ru-RU" dirty="0" err="1">
                <a:solidFill>
                  <a:srgbClr val="000000"/>
                </a:solidFill>
                <a:latin typeface="Lora"/>
              </a:rPr>
              <a:t>Баламмен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қарым-қатынаста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санауды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жақсы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үйрендік</a:t>
            </a:r>
            <a:r>
              <a:rPr lang="">
                <a:solidFill>
                  <a:srgbClr val="000000"/>
                </a:solidFill>
                <a:latin typeface="Lora"/>
              </a:rPr>
              <a:t>;</a:t>
            </a:r>
            <a:endParaRPr lang="ru-RU" dirty="0">
              <a:solidFill>
                <a:srgbClr val="000000"/>
              </a:solidFill>
              <a:latin typeface="Lora"/>
            </a:endParaRP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ru-RU" dirty="0" err="1">
                <a:solidFill>
                  <a:srgbClr val="000000"/>
                </a:solidFill>
                <a:latin typeface="Lora"/>
              </a:rPr>
              <a:t>Әр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жас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ерекшелігіне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байланысты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ақпараттар</a:t>
            </a:r>
            <a:r>
              <a:rPr lang="">
                <a:solidFill>
                  <a:srgbClr val="000000"/>
                </a:solidFill>
                <a:latin typeface="Lora"/>
              </a:rPr>
              <a:t>;</a:t>
            </a:r>
            <a:endParaRPr lang="ru-RU" dirty="0">
              <a:solidFill>
                <a:srgbClr val="000000"/>
              </a:solidFill>
              <a:latin typeface="Lora"/>
            </a:endParaRP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ru-RU" dirty="0" err="1">
                <a:solidFill>
                  <a:srgbClr val="000000"/>
                </a:solidFill>
                <a:latin typeface="Lora"/>
              </a:rPr>
              <a:t>Әзірге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пайдасын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көрмедім,бүгін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жүктедім</a:t>
            </a:r>
            <a:r>
              <a:rPr lang="">
                <a:solidFill>
                  <a:srgbClr val="000000"/>
                </a:solidFill>
                <a:latin typeface="Lora"/>
              </a:rPr>
              <a:t>;</a:t>
            </a:r>
            <a:endParaRPr lang="ru-RU" dirty="0">
              <a:solidFill>
                <a:srgbClr val="000000"/>
              </a:solidFill>
              <a:latin typeface="Lora"/>
            </a:endParaRP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ru-RU" dirty="0">
                <a:solidFill>
                  <a:srgbClr val="000000"/>
                </a:solidFill>
                <a:latin typeface="Lora"/>
              </a:rPr>
              <a:t>Самое частое слово “Отношения”</a:t>
            </a:r>
            <a:r>
              <a:rPr lang="">
                <a:solidFill>
                  <a:srgbClr val="000000"/>
                </a:solidFill>
                <a:latin typeface="Lora"/>
              </a:rPr>
              <a:t>;</a:t>
            </a:r>
            <a:endParaRPr lang="ru-RU" dirty="0">
              <a:solidFill>
                <a:srgbClr val="000000"/>
              </a:solidFill>
              <a:latin typeface="Lora"/>
            </a:endParaRP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">
                <a:solidFill>
                  <a:srgbClr val="000000"/>
                </a:solidFill>
                <a:latin typeface="Lora"/>
              </a:rPr>
              <a:t>Н</a:t>
            </a:r>
            <a:r>
              <a:rPr lang="ru-RU" dirty="0">
                <a:solidFill>
                  <a:srgbClr val="000000"/>
                </a:solidFill>
                <a:latin typeface="Lora"/>
              </a:rPr>
              <a:t>е заметили никаких положительных изменений</a:t>
            </a:r>
            <a:r>
              <a:rPr lang="">
                <a:solidFill>
                  <a:srgbClr val="000000"/>
                </a:solidFill>
                <a:latin typeface="Lora"/>
              </a:rPr>
              <a:t> в отношениях;</a:t>
            </a:r>
            <a:endParaRPr lang="ru-RU" dirty="0">
              <a:solidFill>
                <a:srgbClr val="000000"/>
              </a:solidFill>
              <a:latin typeface="Lora"/>
            </a:endParaRP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ru-RU" dirty="0">
                <a:solidFill>
                  <a:srgbClr val="000000"/>
                </a:solidFill>
                <a:latin typeface="Lora"/>
              </a:rPr>
              <a:t>100% родителей отметили легкость и удобство использования приложения</a:t>
            </a:r>
            <a:r>
              <a:rPr lang="">
                <a:solidFill>
                  <a:srgbClr val="000000"/>
                </a:solidFill>
                <a:latin typeface="Lora"/>
              </a:rPr>
              <a:t>;</a:t>
            </a:r>
            <a:endParaRPr lang="ru-RU" dirty="0">
              <a:solidFill>
                <a:srgbClr val="000000"/>
              </a:solidFill>
              <a:latin typeface="Lora"/>
            </a:endParaRP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">
                <a:solidFill>
                  <a:srgbClr val="000000"/>
                </a:solidFill>
                <a:latin typeface="Lora"/>
              </a:rPr>
              <a:t>О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сы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приложенияның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ішінде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дайын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ертегі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жаңылтпаштар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т.б</a:t>
            </a:r>
            <a:r>
              <a:rPr lang="ru-RU" dirty="0">
                <a:solidFill>
                  <a:srgbClr val="000000"/>
                </a:solidFill>
                <a:latin typeface="Lora"/>
              </a:rPr>
              <a:t>.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әдебиеттер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берілсе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және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қосымша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нұсқаулық</a:t>
            </a:r>
            <a:r>
              <a:rPr lang="ru-RU" dirty="0">
                <a:solidFill>
                  <a:srgbClr val="000000"/>
                </a:solidFill>
                <a:latin typeface="Lora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тірек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схема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ма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немесе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атрибуттар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болса</a:t>
            </a:r>
            <a:r>
              <a:rPr lang="">
                <a:solidFill>
                  <a:srgbClr val="000000"/>
                </a:solidFill>
                <a:latin typeface="Lora"/>
              </a:rPr>
              <a:t>;</a:t>
            </a:r>
            <a:endParaRPr lang="ru-RU" dirty="0">
              <a:solidFill>
                <a:srgbClr val="000000"/>
              </a:solidFill>
              <a:latin typeface="Lora"/>
            </a:endParaRP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ru-RU" dirty="0" err="1">
                <a:solidFill>
                  <a:srgbClr val="000000"/>
                </a:solidFill>
                <a:latin typeface="Lora"/>
              </a:rPr>
              <a:t>Пр</a:t>
            </a:r>
            <a:r>
              <a:rPr lang="">
                <a:solidFill>
                  <a:srgbClr val="000000"/>
                </a:solidFill>
                <a:latin typeface="Lora"/>
              </a:rPr>
              <a:t>едлагают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">
                <a:solidFill>
                  <a:srgbClr val="000000"/>
                </a:solidFill>
                <a:latin typeface="Lora"/>
              </a:rPr>
              <a:t>расширить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контент</a:t>
            </a:r>
          </a:p>
        </p:txBody>
      </p:sp>
      <p:pic>
        <p:nvPicPr>
          <p:cNvPr id="30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3383" y="4848205"/>
            <a:ext cx="4454985" cy="2635020"/>
          </a:xfrm>
          <a:prstGeom prst="rect">
            <a:avLst/>
          </a:prstGeom>
        </p:spPr>
      </p:pic>
      <p:pic>
        <p:nvPicPr>
          <p:cNvPr id="31" name="Объект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400" y="6113211"/>
            <a:ext cx="4518289" cy="2797941"/>
          </a:xfrm>
          <a:prstGeom prst="rect">
            <a:avLst/>
          </a:prstGeom>
        </p:spPr>
      </p:pic>
      <p:pic>
        <p:nvPicPr>
          <p:cNvPr id="32" name="Объект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9218" y="7048499"/>
            <a:ext cx="4389120" cy="279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52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972052"/>
            <a:ext cx="18288000" cy="5314948"/>
            <a:chOff x="0" y="0"/>
            <a:chExt cx="6671512" cy="19389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1938908"/>
            </a:xfrm>
            <a:custGeom>
              <a:avLst/>
              <a:gdLst/>
              <a:ahLst/>
              <a:cxnLst/>
              <a:rect l="l" t="t" r="r" b="b"/>
              <a:pathLst>
                <a:path w="6671512" h="1938908">
                  <a:moveTo>
                    <a:pt x="0" y="0"/>
                  </a:moveTo>
                  <a:lnTo>
                    <a:pt x="6671512" y="0"/>
                  </a:lnTo>
                  <a:lnTo>
                    <a:pt x="6671512" y="1938908"/>
                  </a:lnTo>
                  <a:lnTo>
                    <a:pt x="0" y="1938908"/>
                  </a:lnTo>
                  <a:close/>
                </a:path>
              </a:pathLst>
            </a:custGeom>
            <a:solidFill>
              <a:srgbClr val="F2F1F2"/>
            </a:solidFill>
          </p:spPr>
        </p:sp>
      </p:grpSp>
      <p:sp>
        <p:nvSpPr>
          <p:cNvPr id="28" name="TextBox 31"/>
          <p:cNvSpPr txBox="1"/>
          <p:nvPr/>
        </p:nvSpPr>
        <p:spPr>
          <a:xfrm>
            <a:off x="1824798" y="234695"/>
            <a:ext cx="14698157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" sz="5237" b="1">
                <a:solidFill>
                  <a:srgbClr val="FEBF0E"/>
                </a:solidFill>
                <a:latin typeface="Lora Bold"/>
              </a:rPr>
              <a:t>СКАЧАТЬ  ПРИЛОЖЕНИЕ</a:t>
            </a:r>
            <a:endParaRPr lang="en-US" sz="5237" b="1" dirty="0">
              <a:solidFill>
                <a:srgbClr val="FEBF0E"/>
              </a:solidFill>
              <a:latin typeface="Lora Bold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63" y="1333499"/>
            <a:ext cx="6126163" cy="584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63" y="1333499"/>
            <a:ext cx="3009900" cy="5962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19" y="7353300"/>
            <a:ext cx="9145207" cy="2845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2955" y="0"/>
            <a:ext cx="1792730" cy="1476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3578" y="1718935"/>
            <a:ext cx="3161742" cy="909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9" y="2506018"/>
            <a:ext cx="7002463" cy="748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631" y="1563836"/>
            <a:ext cx="3276599" cy="99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7121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180" y="5110246"/>
            <a:ext cx="18288000" cy="5314948"/>
            <a:chOff x="0" y="0"/>
            <a:chExt cx="6671512" cy="19389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1938908"/>
            </a:xfrm>
            <a:custGeom>
              <a:avLst/>
              <a:gdLst/>
              <a:ahLst/>
              <a:cxnLst/>
              <a:rect l="l" t="t" r="r" b="b"/>
              <a:pathLst>
                <a:path w="6671512" h="1938908">
                  <a:moveTo>
                    <a:pt x="0" y="0"/>
                  </a:moveTo>
                  <a:lnTo>
                    <a:pt x="6671512" y="0"/>
                  </a:lnTo>
                  <a:lnTo>
                    <a:pt x="6671512" y="1938908"/>
                  </a:lnTo>
                  <a:lnTo>
                    <a:pt x="0" y="1938908"/>
                  </a:lnTo>
                  <a:close/>
                </a:path>
              </a:pathLst>
            </a:custGeom>
            <a:solidFill>
              <a:srgbClr val="F2F1F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425315" y="2456758"/>
            <a:ext cx="4090289" cy="409028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3182600" y="2565279"/>
            <a:ext cx="4090289" cy="4090289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7186035" y="2613230"/>
            <a:ext cx="4090289" cy="4090289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5738235" y="4305370"/>
            <a:ext cx="1219200" cy="1243769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1710652" y="4558501"/>
            <a:ext cx="3519614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dirty="0">
                <a:solidFill>
                  <a:srgbClr val="000000"/>
                </a:solidFill>
                <a:latin typeface="Lora Bold"/>
              </a:rPr>
              <a:t> </a:t>
            </a:r>
            <a:r>
              <a:rPr lang="" sz="2499">
                <a:solidFill>
                  <a:srgbClr val="000000"/>
                </a:solidFill>
                <a:latin typeface="Lora Bold"/>
              </a:rPr>
              <a:t>Инфосессии с регионами</a:t>
            </a:r>
            <a:endParaRPr lang="en-US" sz="2499" dirty="0">
              <a:solidFill>
                <a:srgbClr val="000000"/>
              </a:solidFill>
              <a:latin typeface="Lora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343400" y="8115491"/>
            <a:ext cx="13210320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49"/>
              </a:lnSpc>
            </a:pPr>
            <a:r>
              <a:rPr lang="ru-RU" sz="2000" dirty="0">
                <a:solidFill>
                  <a:srgbClr val="203965"/>
                </a:solidFill>
                <a:latin typeface="Lora Bold"/>
              </a:rPr>
              <a:t>24/7 психолог</a:t>
            </a:r>
            <a:r>
              <a:rPr lang="" sz="2000">
                <a:solidFill>
                  <a:srgbClr val="203965"/>
                </a:solidFill>
                <a:latin typeface="Lora Bold"/>
              </a:rPr>
              <a:t>о-педагогическое</a:t>
            </a:r>
            <a:r>
              <a:rPr lang="ru-RU" sz="2000" dirty="0">
                <a:solidFill>
                  <a:srgbClr val="203965"/>
                </a:solidFill>
                <a:latin typeface="Lora Bold"/>
              </a:rPr>
              <a:t> сопровождение</a:t>
            </a:r>
            <a:r>
              <a:rPr lang="" sz="2000">
                <a:solidFill>
                  <a:srgbClr val="203965"/>
                </a:solidFill>
                <a:latin typeface="Lora Bold"/>
              </a:rPr>
              <a:t>  </a:t>
            </a:r>
            <a:r>
              <a:rPr lang="" sz="2000" dirty="0">
                <a:solidFill>
                  <a:srgbClr val="203965"/>
                </a:solidFill>
                <a:latin typeface="Lora Bold"/>
              </a:rPr>
              <a:t>родител</a:t>
            </a:r>
            <a:r>
              <a:rPr lang="" sz="2000">
                <a:solidFill>
                  <a:srgbClr val="203965"/>
                </a:solidFill>
                <a:latin typeface="Lora Bold"/>
              </a:rPr>
              <a:t>ей </a:t>
            </a:r>
            <a:r>
              <a:rPr lang="ru-RU" sz="2000" dirty="0">
                <a:solidFill>
                  <a:srgbClr val="203965"/>
                </a:solidFill>
                <a:latin typeface="Lora Bold"/>
              </a:rPr>
              <a:t>по вопросам</a:t>
            </a:r>
            <a:endParaRPr lang="" sz="2000">
              <a:solidFill>
                <a:srgbClr val="203965"/>
              </a:solidFill>
              <a:latin typeface="Lora Bold"/>
            </a:endParaRPr>
          </a:p>
          <a:p>
            <a:pPr>
              <a:lnSpc>
                <a:spcPts val="2749"/>
              </a:lnSpc>
            </a:pPr>
            <a:r>
              <a:rPr lang="ru-RU" sz="2000" dirty="0">
                <a:solidFill>
                  <a:srgbClr val="203965"/>
                </a:solidFill>
                <a:latin typeface="Lora Bold"/>
              </a:rPr>
              <a:t> воспитания, развития и взаимодействия с детьми дошкольного возраста</a:t>
            </a:r>
            <a:endParaRPr lang="en-US" sz="2000" dirty="0">
              <a:solidFill>
                <a:srgbClr val="203965"/>
              </a:solidFill>
              <a:latin typeface="Lora Bold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1203922" y="4534344"/>
            <a:ext cx="144806" cy="248061"/>
          </a:xfrm>
          <a:custGeom>
            <a:avLst/>
            <a:gdLst/>
            <a:ahLst/>
            <a:cxnLst/>
            <a:rect l="l" t="t" r="r" b="b"/>
            <a:pathLst>
              <a:path w="144806" h="248061">
                <a:moveTo>
                  <a:pt x="0" y="0"/>
                </a:moveTo>
                <a:lnTo>
                  <a:pt x="144806" y="0"/>
                </a:lnTo>
                <a:lnTo>
                  <a:pt x="144806" y="248062"/>
                </a:lnTo>
                <a:lnTo>
                  <a:pt x="0" y="2480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857671" y="2916711"/>
            <a:ext cx="842694" cy="842694"/>
          </a:xfrm>
          <a:custGeom>
            <a:avLst/>
            <a:gdLst/>
            <a:ahLst/>
            <a:cxnLst/>
            <a:rect l="l" t="t" r="r" b="b"/>
            <a:pathLst>
              <a:path w="842694" h="842694">
                <a:moveTo>
                  <a:pt x="0" y="0"/>
                </a:moveTo>
                <a:lnTo>
                  <a:pt x="842694" y="0"/>
                </a:lnTo>
                <a:lnTo>
                  <a:pt x="842694" y="842694"/>
                </a:lnTo>
                <a:lnTo>
                  <a:pt x="0" y="8426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7692394" y="3975750"/>
            <a:ext cx="3077573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" sz="2499">
                <a:solidFill>
                  <a:srgbClr val="FFFFFF"/>
                </a:solidFill>
                <a:latin typeface="Lora Bold"/>
              </a:rPr>
              <a:t>Информационо-разъяснительная работа с родителями</a:t>
            </a:r>
            <a:endParaRPr lang="en-US" sz="2499" dirty="0">
              <a:solidFill>
                <a:srgbClr val="FFFFFF"/>
              </a:solidFill>
              <a:latin typeface="Lora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3647759" y="4502719"/>
            <a:ext cx="3480590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dirty="0">
                <a:solidFill>
                  <a:srgbClr val="000000"/>
                </a:solidFill>
                <a:latin typeface="Lora Bold"/>
              </a:rPr>
              <a:t> </a:t>
            </a:r>
            <a:r>
              <a:rPr lang="" sz="2499">
                <a:solidFill>
                  <a:srgbClr val="000000"/>
                </a:solidFill>
                <a:latin typeface="Lora Bold"/>
              </a:rPr>
              <a:t>Обратная связь</a:t>
            </a:r>
            <a:endParaRPr lang="en-US" sz="2499" dirty="0">
              <a:solidFill>
                <a:srgbClr val="000000"/>
              </a:solidFill>
              <a:latin typeface="Lora Bold"/>
            </a:endParaRPr>
          </a:p>
        </p:txBody>
      </p:sp>
      <p:sp>
        <p:nvSpPr>
          <p:cNvPr id="28" name="TextBox 31"/>
          <p:cNvSpPr txBox="1"/>
          <p:nvPr/>
        </p:nvSpPr>
        <p:spPr>
          <a:xfrm>
            <a:off x="1794922" y="569901"/>
            <a:ext cx="14698157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" sz="5237">
                <a:solidFill>
                  <a:srgbClr val="FEBF0E"/>
                </a:solidFill>
                <a:latin typeface="Lora Bold"/>
              </a:rPr>
              <a:t>МАСШТАБИРОВАНИЕ</a:t>
            </a:r>
            <a:endParaRPr lang="en-US" sz="5237" dirty="0">
              <a:solidFill>
                <a:srgbClr val="FEBF0E"/>
              </a:solidFill>
              <a:latin typeface="Lora Bold"/>
            </a:endParaRPr>
          </a:p>
        </p:txBody>
      </p:sp>
      <p:sp>
        <p:nvSpPr>
          <p:cNvPr id="29" name="Freeform 20"/>
          <p:cNvSpPr/>
          <p:nvPr/>
        </p:nvSpPr>
        <p:spPr>
          <a:xfrm>
            <a:off x="2990291" y="3102451"/>
            <a:ext cx="960335" cy="842694"/>
          </a:xfrm>
          <a:custGeom>
            <a:avLst/>
            <a:gdLst/>
            <a:ahLst/>
            <a:cxnLst/>
            <a:rect l="l" t="t" r="r" b="b"/>
            <a:pathLst>
              <a:path w="960335" h="842694">
                <a:moveTo>
                  <a:pt x="0" y="0"/>
                </a:moveTo>
                <a:lnTo>
                  <a:pt x="960335" y="0"/>
                </a:lnTo>
                <a:lnTo>
                  <a:pt x="960335" y="842694"/>
                </a:lnTo>
                <a:lnTo>
                  <a:pt x="0" y="8426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8"/>
          <p:cNvSpPr/>
          <p:nvPr/>
        </p:nvSpPr>
        <p:spPr>
          <a:xfrm>
            <a:off x="14734575" y="3028131"/>
            <a:ext cx="825374" cy="772422"/>
          </a:xfrm>
          <a:custGeom>
            <a:avLst/>
            <a:gdLst/>
            <a:ahLst/>
            <a:cxnLst/>
            <a:rect l="l" t="t" r="r" b="b"/>
            <a:pathLst>
              <a:path w="1416932" h="1716548">
                <a:moveTo>
                  <a:pt x="0" y="0"/>
                </a:moveTo>
                <a:lnTo>
                  <a:pt x="1416932" y="0"/>
                </a:lnTo>
                <a:lnTo>
                  <a:pt x="1416932" y="1716549"/>
                </a:lnTo>
                <a:lnTo>
                  <a:pt x="0" y="17165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1" name="Нашивка 30"/>
          <p:cNvSpPr/>
          <p:nvPr/>
        </p:nvSpPr>
        <p:spPr>
          <a:xfrm>
            <a:off x="6043035" y="4587798"/>
            <a:ext cx="381000" cy="713595"/>
          </a:xfrm>
          <a:prstGeom prst="chevr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000"/>
              </a:solidFill>
            </a:endParaRPr>
          </a:p>
        </p:txBody>
      </p:sp>
      <p:sp>
        <p:nvSpPr>
          <p:cNvPr id="35" name="Нашивка 34"/>
          <p:cNvSpPr/>
          <p:nvPr/>
        </p:nvSpPr>
        <p:spPr>
          <a:xfrm>
            <a:off x="6413367" y="4577989"/>
            <a:ext cx="381000" cy="713595"/>
          </a:xfrm>
          <a:prstGeom prst="chevron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000"/>
              </a:solidFill>
            </a:endParaRPr>
          </a:p>
        </p:txBody>
      </p:sp>
      <p:grpSp>
        <p:nvGrpSpPr>
          <p:cNvPr id="37" name="Group 10"/>
          <p:cNvGrpSpPr/>
          <p:nvPr/>
        </p:nvGrpSpPr>
        <p:grpSpPr>
          <a:xfrm>
            <a:off x="11529435" y="4227083"/>
            <a:ext cx="1219200" cy="1243769"/>
            <a:chOff x="0" y="0"/>
            <a:chExt cx="6350000" cy="6350000"/>
          </a:xfrm>
        </p:grpSpPr>
        <p:sp>
          <p:nvSpPr>
            <p:cNvPr id="38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9" name="Нашивка 38"/>
          <p:cNvSpPr/>
          <p:nvPr/>
        </p:nvSpPr>
        <p:spPr>
          <a:xfrm>
            <a:off x="11739747" y="4425607"/>
            <a:ext cx="381000" cy="713595"/>
          </a:xfrm>
          <a:prstGeom prst="chevron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000"/>
              </a:solidFill>
            </a:endParaRPr>
          </a:p>
        </p:txBody>
      </p:sp>
      <p:sp>
        <p:nvSpPr>
          <p:cNvPr id="40" name="Нашивка 39"/>
          <p:cNvSpPr/>
          <p:nvPr/>
        </p:nvSpPr>
        <p:spPr>
          <a:xfrm>
            <a:off x="12093315" y="4425607"/>
            <a:ext cx="381000" cy="713595"/>
          </a:xfrm>
          <a:prstGeom prst="chevr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000"/>
              </a:solidFill>
            </a:endParaRPr>
          </a:p>
        </p:txBody>
      </p:sp>
      <p:sp>
        <p:nvSpPr>
          <p:cNvPr id="41" name="TextBox 25"/>
          <p:cNvSpPr txBox="1"/>
          <p:nvPr/>
        </p:nvSpPr>
        <p:spPr>
          <a:xfrm>
            <a:off x="6314682" y="7451726"/>
            <a:ext cx="4968933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dirty="0" err="1">
                <a:solidFill>
                  <a:srgbClr val="203965"/>
                </a:solidFill>
                <a:latin typeface="Lora Bold"/>
              </a:rPr>
              <a:t>Ожидаемы</a:t>
            </a:r>
            <a:r>
              <a:rPr lang="" sz="2499">
                <a:solidFill>
                  <a:srgbClr val="203965"/>
                </a:solidFill>
                <a:latin typeface="Lora Bold"/>
              </a:rPr>
              <a:t>й</a:t>
            </a:r>
            <a:r>
              <a:rPr lang="en-US" sz="2499" dirty="0">
                <a:solidFill>
                  <a:srgbClr val="203965"/>
                </a:solidFill>
                <a:latin typeface="Lora Bold"/>
              </a:rPr>
              <a:t> </a:t>
            </a:r>
            <a:r>
              <a:rPr lang="en-US" sz="2499" dirty="0" err="1">
                <a:solidFill>
                  <a:srgbClr val="203965"/>
                </a:solidFill>
                <a:latin typeface="Lora Bold"/>
              </a:rPr>
              <a:t>результат</a:t>
            </a:r>
            <a:endParaRPr lang="en-US" sz="2499" dirty="0">
              <a:solidFill>
                <a:srgbClr val="203965"/>
              </a:solidFill>
              <a:latin typeface="Lora Bold"/>
            </a:endParaRPr>
          </a:p>
        </p:txBody>
      </p:sp>
      <p:sp>
        <p:nvSpPr>
          <p:cNvPr id="42" name="TextBox 14"/>
          <p:cNvSpPr txBox="1"/>
          <p:nvPr/>
        </p:nvSpPr>
        <p:spPr>
          <a:xfrm>
            <a:off x="3352026" y="9095544"/>
            <a:ext cx="13362618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" sz="2000">
                <a:solidFill>
                  <a:srgbClr val="203965"/>
                </a:solidFill>
                <a:latin typeface="Lora Bold"/>
              </a:rPr>
              <a:t>     Использование педагогами контента приложения в работе консультационных пунктов</a:t>
            </a:r>
            <a:endParaRPr lang="en-US" sz="2000" dirty="0">
              <a:solidFill>
                <a:srgbClr val="203965"/>
              </a:solidFill>
              <a:latin typeface="Lora Bold"/>
            </a:endParaRPr>
          </a:p>
        </p:txBody>
      </p:sp>
      <p:grpSp>
        <p:nvGrpSpPr>
          <p:cNvPr id="44" name="Group 16"/>
          <p:cNvGrpSpPr/>
          <p:nvPr/>
        </p:nvGrpSpPr>
        <p:grpSpPr>
          <a:xfrm>
            <a:off x="3702632" y="8123302"/>
            <a:ext cx="500216" cy="504444"/>
            <a:chOff x="0" y="0"/>
            <a:chExt cx="6350000" cy="6350000"/>
          </a:xfrm>
        </p:grpSpPr>
        <p:sp>
          <p:nvSpPr>
            <p:cNvPr id="45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46" name="Group 16"/>
          <p:cNvGrpSpPr/>
          <p:nvPr/>
        </p:nvGrpSpPr>
        <p:grpSpPr>
          <a:xfrm>
            <a:off x="3702632" y="9016447"/>
            <a:ext cx="504444" cy="504444"/>
            <a:chOff x="0" y="0"/>
            <a:chExt cx="6350000" cy="6350000"/>
          </a:xfrm>
          <a:solidFill>
            <a:srgbClr val="002060"/>
          </a:solidFill>
        </p:grpSpPr>
        <p:sp>
          <p:nvSpPr>
            <p:cNvPr id="4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pFill/>
          </p:spPr>
        </p:sp>
      </p:grpSp>
    </p:spTree>
    <p:extLst>
      <p:ext uri="{BB962C8B-B14F-4D97-AF65-F5344CB8AC3E}">
        <p14:creationId xmlns:p14="http://schemas.microsoft.com/office/powerpoint/2010/main" val="3022371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29" y="1905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312" r="-20312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8842855" y="-4000500"/>
            <a:ext cx="758040" cy="18288000"/>
            <a:chOff x="0" y="0"/>
            <a:chExt cx="199648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9648" cy="4816592"/>
            </a:xfrm>
            <a:custGeom>
              <a:avLst/>
              <a:gdLst/>
              <a:ahLst/>
              <a:cxnLst/>
              <a:rect l="l" t="t" r="r" b="b"/>
              <a:pathLst>
                <a:path w="199648" h="4816592">
                  <a:moveTo>
                    <a:pt x="0" y="0"/>
                  </a:moveTo>
                  <a:lnTo>
                    <a:pt x="199648" y="0"/>
                  </a:lnTo>
                  <a:lnTo>
                    <a:pt x="19964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20396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99648" cy="4864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144000" y="0"/>
            <a:ext cx="9144000" cy="4432902"/>
            <a:chOff x="0" y="0"/>
            <a:chExt cx="15069205" cy="73053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067510" cy="7305371"/>
            </a:xfrm>
            <a:custGeom>
              <a:avLst/>
              <a:gdLst/>
              <a:ahLst/>
              <a:cxnLst/>
              <a:rect l="l" t="t" r="r" b="b"/>
              <a:pathLst>
                <a:path w="15067510" h="7305371">
                  <a:moveTo>
                    <a:pt x="0" y="6700486"/>
                  </a:moveTo>
                  <a:lnTo>
                    <a:pt x="0" y="604885"/>
                  </a:lnTo>
                  <a:cubicBezTo>
                    <a:pt x="0" y="270299"/>
                    <a:pt x="313624" y="0"/>
                    <a:pt x="701839" y="0"/>
                  </a:cubicBezTo>
                  <a:lnTo>
                    <a:pt x="14365670" y="0"/>
                  </a:lnTo>
                  <a:cubicBezTo>
                    <a:pt x="14753885" y="0"/>
                    <a:pt x="15067510" y="270299"/>
                    <a:pt x="15067510" y="604885"/>
                  </a:cubicBezTo>
                  <a:lnTo>
                    <a:pt x="15067510" y="6699025"/>
                  </a:lnTo>
                  <a:cubicBezTo>
                    <a:pt x="15067510" y="7033611"/>
                    <a:pt x="14753885" y="7303911"/>
                    <a:pt x="14365670" y="7303911"/>
                  </a:cubicBezTo>
                  <a:lnTo>
                    <a:pt x="701839" y="7303911"/>
                  </a:lnTo>
                  <a:cubicBezTo>
                    <a:pt x="315319" y="7305371"/>
                    <a:pt x="0" y="7035072"/>
                    <a:pt x="0" y="6700486"/>
                  </a:cubicBezTo>
                  <a:close/>
                </a:path>
              </a:pathLst>
            </a:custGeom>
            <a:blipFill>
              <a:blip r:embed="rId3"/>
              <a:stretch>
                <a:fillRect b="-37185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028700" y="5889625"/>
            <a:ext cx="6850188" cy="3853183"/>
            <a:chOff x="0" y="0"/>
            <a:chExt cx="1128903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9228" b="-9228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028700" y="1561431"/>
            <a:ext cx="7201161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Lora"/>
              </a:rPr>
              <a:t>Повышение</a:t>
            </a:r>
            <a:r>
              <a:rPr lang="en-US" sz="20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ora"/>
              </a:rPr>
              <a:t>компетентности</a:t>
            </a:r>
            <a:r>
              <a:rPr lang="en-US" sz="20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ora"/>
              </a:rPr>
              <a:t>родителей</a:t>
            </a:r>
            <a:r>
              <a:rPr lang="en-US" sz="2000" dirty="0">
                <a:solidFill>
                  <a:srgbClr val="000000"/>
                </a:solidFill>
                <a:latin typeface="Lora"/>
              </a:rPr>
              <a:t> в </a:t>
            </a:r>
            <a:r>
              <a:rPr lang="en-US" sz="2000" dirty="0" err="1">
                <a:solidFill>
                  <a:srgbClr val="000000"/>
                </a:solidFill>
                <a:latin typeface="Lora"/>
              </a:rPr>
              <a:t>развитии</a:t>
            </a:r>
            <a:r>
              <a:rPr lang="en-US" sz="20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ora"/>
              </a:rPr>
              <a:t>детей</a:t>
            </a:r>
            <a:r>
              <a:rPr lang="en-US" sz="20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ora"/>
              </a:rPr>
              <a:t>раннего</a:t>
            </a:r>
            <a:r>
              <a:rPr lang="en-US" sz="20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ora"/>
              </a:rPr>
              <a:t>возраста</a:t>
            </a:r>
            <a:r>
              <a:rPr lang="en-US" sz="2000" dirty="0">
                <a:solidFill>
                  <a:srgbClr val="000000"/>
                </a:solidFill>
                <a:latin typeface="Lora"/>
              </a:rPr>
              <a:t> с </a:t>
            </a:r>
            <a:r>
              <a:rPr lang="en-US" sz="2000" dirty="0" err="1">
                <a:solidFill>
                  <a:srgbClr val="000000"/>
                </a:solidFill>
                <a:latin typeface="Lora"/>
              </a:rPr>
              <a:t>помощью</a:t>
            </a:r>
            <a:r>
              <a:rPr lang="en-US" sz="20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ora"/>
              </a:rPr>
              <a:t>мобильн</a:t>
            </a:r>
            <a:r>
              <a:rPr lang="ru-RU" sz="2000" dirty="0">
                <a:solidFill>
                  <a:srgbClr val="000000"/>
                </a:solidFill>
                <a:latin typeface="Lora"/>
              </a:rPr>
              <a:t>ого</a:t>
            </a:r>
            <a:r>
              <a:rPr lang="en-US" sz="20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ora"/>
              </a:rPr>
              <a:t>приложени</a:t>
            </a:r>
            <a:r>
              <a:rPr lang="ru-RU" sz="2000" dirty="0">
                <a:solidFill>
                  <a:srgbClr val="000000"/>
                </a:solidFill>
                <a:latin typeface="Lora"/>
              </a:rPr>
              <a:t>я.</a:t>
            </a:r>
            <a:endParaRPr lang="en-US" sz="2000" dirty="0">
              <a:solidFill>
                <a:srgbClr val="000000"/>
              </a:solidFill>
              <a:latin typeface="Lora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28700" y="1057275"/>
            <a:ext cx="3994015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999">
                <a:solidFill>
                  <a:srgbClr val="203965"/>
                </a:solidFill>
                <a:latin typeface="Lora Bold"/>
              </a:rPr>
              <a:t>ЦЕЛЬ: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501802" y="5918200"/>
            <a:ext cx="3994015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999">
                <a:solidFill>
                  <a:srgbClr val="203965"/>
                </a:solidFill>
                <a:latin typeface="Lora Bold"/>
              </a:rPr>
              <a:t>ЗАДАЧИ: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118967" y="6623050"/>
            <a:ext cx="7660356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0"/>
              </a:lnSpc>
            </a:pPr>
            <a:r>
              <a:rPr lang="en-US" sz="2000">
                <a:solidFill>
                  <a:srgbClr val="000000"/>
                </a:solidFill>
                <a:latin typeface="Lora"/>
              </a:rPr>
              <a:t>Повысить осведомленность и  практические знания родителей в отношении этапов развития и ухода за детьми в возрасте 0-5 лет.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501802" y="6735068"/>
            <a:ext cx="1440145" cy="1166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31"/>
              </a:lnSpc>
            </a:pPr>
            <a:r>
              <a:rPr lang="en-US" sz="8210">
                <a:solidFill>
                  <a:srgbClr val="203965"/>
                </a:solidFill>
                <a:latin typeface="Lora Bold"/>
              </a:rPr>
              <a:t>01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423927" y="8301732"/>
            <a:ext cx="1440145" cy="1171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32"/>
              </a:lnSpc>
            </a:pPr>
            <a:r>
              <a:rPr lang="en-US" sz="8210">
                <a:solidFill>
                  <a:srgbClr val="203965"/>
                </a:solidFill>
                <a:latin typeface="Lora Bold"/>
              </a:rPr>
              <a:t>02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118967" y="8014146"/>
            <a:ext cx="8169033" cy="158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0"/>
              </a:lnSpc>
            </a:pPr>
            <a:r>
              <a:rPr lang="en-US" sz="2000">
                <a:solidFill>
                  <a:srgbClr val="000000"/>
                </a:solidFill>
                <a:latin typeface="Lora"/>
              </a:rPr>
              <a:t>Предоставить родителям и лицам, осуществляющим уход, возможность помочь каждому ребенку полностью раскрыть свой потенциал, предоставляя доступную и знакомую информацию через приложение и другие каналы.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333202"/>
            <a:ext cx="2855508" cy="5953798"/>
            <a:chOff x="0" y="0"/>
            <a:chExt cx="1041697" cy="21719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41697" cy="2171962"/>
            </a:xfrm>
            <a:custGeom>
              <a:avLst/>
              <a:gdLst/>
              <a:ahLst/>
              <a:cxnLst/>
              <a:rect l="l" t="t" r="r" b="b"/>
              <a:pathLst>
                <a:path w="1041697" h="2171962">
                  <a:moveTo>
                    <a:pt x="0" y="0"/>
                  </a:moveTo>
                  <a:lnTo>
                    <a:pt x="1041697" y="0"/>
                  </a:lnTo>
                  <a:lnTo>
                    <a:pt x="1041697" y="2171962"/>
                  </a:lnTo>
                  <a:lnTo>
                    <a:pt x="0" y="2171962"/>
                  </a:lnTo>
                  <a:close/>
                </a:path>
              </a:pathLst>
            </a:custGeom>
            <a:solidFill>
              <a:srgbClr val="FEBF0E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0" y="0"/>
            <a:ext cx="8982142" cy="4569143"/>
          </a:xfrm>
          <a:custGeom>
            <a:avLst/>
            <a:gdLst/>
            <a:ahLst/>
            <a:cxnLst/>
            <a:rect l="l" t="t" r="r" b="b"/>
            <a:pathLst>
              <a:path w="8982142" h="4569143">
                <a:moveTo>
                  <a:pt x="0" y="0"/>
                </a:moveTo>
                <a:lnTo>
                  <a:pt x="8982142" y="0"/>
                </a:lnTo>
                <a:lnTo>
                  <a:pt x="8982142" y="4569142"/>
                </a:lnTo>
                <a:lnTo>
                  <a:pt x="0" y="45691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9" b="-8717"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519069" y="3400923"/>
            <a:ext cx="2336439" cy="233643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24460" y="124460"/>
              <a:ext cx="6101080" cy="6101080"/>
            </a:xfrm>
            <a:custGeom>
              <a:avLst/>
              <a:gdLst/>
              <a:ahLst/>
              <a:cxnLst/>
              <a:rect l="l" t="t" r="r" b="b"/>
              <a:pathLst>
                <a:path w="6101080" h="6101080">
                  <a:moveTo>
                    <a:pt x="0" y="0"/>
                  </a:moveTo>
                  <a:lnTo>
                    <a:pt x="6101080" y="0"/>
                  </a:lnTo>
                  <a:lnTo>
                    <a:pt x="6101080" y="6101080"/>
                  </a:lnTo>
                  <a:lnTo>
                    <a:pt x="0" y="6101080"/>
                  </a:lnTo>
                  <a:close/>
                </a:path>
              </a:pathLst>
            </a:custGeom>
            <a:solidFill>
              <a:srgbClr val="203965"/>
            </a:solidFill>
            <a:ln w="12700">
              <a:solidFill>
                <a:srgbClr val="000000"/>
              </a:solidFill>
            </a:ln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6350000"/>
                  </a:moveTo>
                  <a:lnTo>
                    <a:pt x="0" y="6350000"/>
                  </a:lnTo>
                  <a:lnTo>
                    <a:pt x="0" y="0"/>
                  </a:lnTo>
                  <a:lnTo>
                    <a:pt x="6350000" y="0"/>
                  </a:lnTo>
                  <a:lnTo>
                    <a:pt x="6350000" y="6350000"/>
                  </a:lnTo>
                  <a:close/>
                  <a:moveTo>
                    <a:pt x="248920" y="6101080"/>
                  </a:moveTo>
                  <a:lnTo>
                    <a:pt x="6099810" y="6101080"/>
                  </a:lnTo>
                  <a:lnTo>
                    <a:pt x="6099810" y="248920"/>
                  </a:lnTo>
                  <a:lnTo>
                    <a:pt x="248920" y="248920"/>
                  </a:lnTo>
                  <a:lnTo>
                    <a:pt x="248920" y="61010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978822" y="3710868"/>
            <a:ext cx="1416932" cy="1716548"/>
          </a:xfrm>
          <a:custGeom>
            <a:avLst/>
            <a:gdLst/>
            <a:ahLst/>
            <a:cxnLst/>
            <a:rect l="l" t="t" r="r" b="b"/>
            <a:pathLst>
              <a:path w="1416932" h="1716548">
                <a:moveTo>
                  <a:pt x="0" y="0"/>
                </a:moveTo>
                <a:lnTo>
                  <a:pt x="1416932" y="0"/>
                </a:lnTo>
                <a:lnTo>
                  <a:pt x="1416932" y="1716549"/>
                </a:lnTo>
                <a:lnTo>
                  <a:pt x="0" y="17165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407832" y="819150"/>
            <a:ext cx="6273215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0"/>
              </a:lnSpc>
            </a:pPr>
            <a:r>
              <a:rPr lang="en-US" sz="3000">
                <a:solidFill>
                  <a:srgbClr val="203965"/>
                </a:solidFill>
                <a:latin typeface="Lora Bold"/>
              </a:rPr>
              <a:t>О ФОНДЕ MINDEROO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407832" y="1698308"/>
            <a:ext cx="8539716" cy="2975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1800" dirty="0" err="1">
                <a:solidFill>
                  <a:srgbClr val="000000"/>
                </a:solidFill>
                <a:latin typeface="Lora"/>
              </a:rPr>
              <a:t>Фонд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Minderoo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-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это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современная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благотворительная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организация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базирующаяся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в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Австралии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занимающаяся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широким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спектром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инициатив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направленных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на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поиск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эффективных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приемлемых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решений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некоторых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из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Lora"/>
              </a:rPr>
              <a:t>актуальных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мировых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проблем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.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">
                <a:solidFill>
                  <a:srgbClr val="000000"/>
                </a:solidFill>
                <a:latin typeface="Lora"/>
              </a:rPr>
              <a:t>Программа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работает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вместе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с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партнерами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создавая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аргументы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в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пользу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изменений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на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системном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уровне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создавая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культуру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которая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позволяет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детям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наилучшим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образом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начать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жизнь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.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Фонд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Minderoo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вложил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значительные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средства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в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два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основных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продукта</a:t>
            </a:r>
            <a:r>
              <a:rPr lang="ru-RU" sz="1800" dirty="0">
                <a:solidFill>
                  <a:srgbClr val="000000"/>
                </a:solidFill>
                <a:latin typeface="Lora"/>
              </a:rPr>
              <a:t>: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контент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приложени</a:t>
            </a:r>
            <a:r>
              <a:rPr lang="ru-RU" sz="1800" dirty="0">
                <a:solidFill>
                  <a:srgbClr val="000000"/>
                </a:solidFill>
                <a:latin typeface="Lora"/>
              </a:rPr>
              <a:t>е «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Успеть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до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пяти</a:t>
            </a:r>
            <a:r>
              <a:rPr lang="ru-RU" sz="1800" dirty="0">
                <a:solidFill>
                  <a:srgbClr val="000000"/>
                </a:solidFill>
                <a:latin typeface="Lora"/>
              </a:rPr>
              <a:t>»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429000" y="4948238"/>
            <a:ext cx="3994015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999">
                <a:solidFill>
                  <a:srgbClr val="203965"/>
                </a:solidFill>
                <a:latin typeface="Lora Bold"/>
              </a:rPr>
              <a:t>АННОТАЦИЯ: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429000" y="5653087"/>
            <a:ext cx="13830300" cy="1487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1800" dirty="0" err="1">
                <a:solidFill>
                  <a:srgbClr val="000000"/>
                </a:solidFill>
                <a:latin typeface="Lora"/>
              </a:rPr>
              <a:t>Программа</a:t>
            </a:r>
            <a:r>
              <a:rPr lang="ru-RU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предоставляет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ведущий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в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мире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контент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для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родителей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который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легкодоступен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понятен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имеет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культурное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значение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опирается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на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новейшие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достижения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нейробиологии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.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Его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цель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-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вдохновить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расширить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возможности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родителей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во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всем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мире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повысив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их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понимание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сосредоточив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внимание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на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важности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развития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детей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в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раннем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возрасте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. В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конечном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счете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это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поможет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детям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во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всем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мире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процветать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полностью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раскрыть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свой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потенциал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.</a:t>
            </a:r>
          </a:p>
        </p:txBody>
      </p:sp>
      <p:sp>
        <p:nvSpPr>
          <p:cNvPr id="13" name="Freeform 13"/>
          <p:cNvSpPr/>
          <p:nvPr/>
        </p:nvSpPr>
        <p:spPr>
          <a:xfrm>
            <a:off x="2855508" y="7580947"/>
            <a:ext cx="15951561" cy="2706053"/>
          </a:xfrm>
          <a:custGeom>
            <a:avLst/>
            <a:gdLst/>
            <a:ahLst/>
            <a:cxnLst/>
            <a:rect l="l" t="t" r="r" b="b"/>
            <a:pathLst>
              <a:path w="15951561" h="2706053">
                <a:moveTo>
                  <a:pt x="0" y="0"/>
                </a:moveTo>
                <a:lnTo>
                  <a:pt x="15951561" y="0"/>
                </a:lnTo>
                <a:lnTo>
                  <a:pt x="15951561" y="2706053"/>
                </a:lnTo>
                <a:lnTo>
                  <a:pt x="0" y="27060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7000"/>
            </a:blip>
            <a:stretch>
              <a:fillRect t="-20790" r="-29988" b="-17858"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972052"/>
            <a:ext cx="18288000" cy="5314948"/>
            <a:chOff x="0" y="0"/>
            <a:chExt cx="6671512" cy="19389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1938908"/>
            </a:xfrm>
            <a:custGeom>
              <a:avLst/>
              <a:gdLst/>
              <a:ahLst/>
              <a:cxnLst/>
              <a:rect l="l" t="t" r="r" b="b"/>
              <a:pathLst>
                <a:path w="6671512" h="1938908">
                  <a:moveTo>
                    <a:pt x="0" y="0"/>
                  </a:moveTo>
                  <a:lnTo>
                    <a:pt x="6671512" y="0"/>
                  </a:lnTo>
                  <a:lnTo>
                    <a:pt x="6671512" y="1938908"/>
                  </a:lnTo>
                  <a:lnTo>
                    <a:pt x="0" y="1938908"/>
                  </a:lnTo>
                  <a:close/>
                </a:path>
              </a:pathLst>
            </a:custGeom>
            <a:solidFill>
              <a:srgbClr val="F2F1F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314700" y="3098355"/>
            <a:ext cx="4090289" cy="409028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883011" y="3098355"/>
            <a:ext cx="4090289" cy="4090289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7098855" y="3098355"/>
            <a:ext cx="4090289" cy="4090289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6845687" y="4890331"/>
            <a:ext cx="506337" cy="506337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7026452" y="5019469"/>
            <a:ext cx="144806" cy="248061"/>
          </a:xfrm>
          <a:custGeom>
            <a:avLst/>
            <a:gdLst/>
            <a:ahLst/>
            <a:cxnLst/>
            <a:rect l="l" t="t" r="r" b="b"/>
            <a:pathLst>
              <a:path w="144806" h="248061">
                <a:moveTo>
                  <a:pt x="0" y="0"/>
                </a:moveTo>
                <a:lnTo>
                  <a:pt x="144806" y="0"/>
                </a:lnTo>
                <a:lnTo>
                  <a:pt x="144806" y="248062"/>
                </a:lnTo>
                <a:lnTo>
                  <a:pt x="0" y="2480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552200" y="4679744"/>
            <a:ext cx="3519614" cy="69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>
                <a:solidFill>
                  <a:srgbClr val="000000"/>
                </a:solidFill>
                <a:latin typeface="Lora Bold"/>
              </a:rPr>
              <a:t> Институт раннего развития детей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64797" y="7893495"/>
            <a:ext cx="16645080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Контент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sz="1687" dirty="0">
                <a:solidFill>
                  <a:srgbClr val="000000"/>
                </a:solidFill>
                <a:latin typeface="Lora"/>
              </a:rPr>
              <a:t>П</a:t>
            </a:r>
            <a:r>
              <a:rPr lang="" sz="1687">
                <a:solidFill>
                  <a:srgbClr val="000000"/>
                </a:solidFill>
                <a:latin typeface="Lora"/>
              </a:rPr>
              <a:t>рограммы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является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продуктом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антропологических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нейробиологических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исследований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университета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адаптирован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к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каждой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стране</a:t>
            </a:r>
            <a:endParaRPr lang="en-US" sz="1687" dirty="0">
              <a:solidFill>
                <a:srgbClr val="000000"/>
              </a:solidFill>
              <a:latin typeface="Lora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0935976" y="4890331"/>
            <a:ext cx="506337" cy="506337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7" name="Freeform 17"/>
          <p:cNvSpPr/>
          <p:nvPr/>
        </p:nvSpPr>
        <p:spPr>
          <a:xfrm>
            <a:off x="11116742" y="5019469"/>
            <a:ext cx="144806" cy="248061"/>
          </a:xfrm>
          <a:custGeom>
            <a:avLst/>
            <a:gdLst/>
            <a:ahLst/>
            <a:cxnLst/>
            <a:rect l="l" t="t" r="r" b="b"/>
            <a:pathLst>
              <a:path w="144806" h="248061">
                <a:moveTo>
                  <a:pt x="0" y="0"/>
                </a:moveTo>
                <a:lnTo>
                  <a:pt x="144806" y="0"/>
                </a:lnTo>
                <a:lnTo>
                  <a:pt x="144806" y="248062"/>
                </a:lnTo>
                <a:lnTo>
                  <a:pt x="0" y="2480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770491" y="3401836"/>
            <a:ext cx="842694" cy="842694"/>
          </a:xfrm>
          <a:custGeom>
            <a:avLst/>
            <a:gdLst/>
            <a:ahLst/>
            <a:cxnLst/>
            <a:rect l="l" t="t" r="r" b="b"/>
            <a:pathLst>
              <a:path w="842694" h="842694">
                <a:moveTo>
                  <a:pt x="0" y="0"/>
                </a:moveTo>
                <a:lnTo>
                  <a:pt x="842694" y="0"/>
                </a:lnTo>
                <a:lnTo>
                  <a:pt x="842694" y="842694"/>
                </a:lnTo>
                <a:lnTo>
                  <a:pt x="0" y="8426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2539570" y="3401836"/>
            <a:ext cx="872847" cy="842694"/>
          </a:xfrm>
          <a:custGeom>
            <a:avLst/>
            <a:gdLst/>
            <a:ahLst/>
            <a:cxnLst/>
            <a:rect l="l" t="t" r="r" b="b"/>
            <a:pathLst>
              <a:path w="872847" h="842694">
                <a:moveTo>
                  <a:pt x="0" y="0"/>
                </a:moveTo>
                <a:lnTo>
                  <a:pt x="872847" y="0"/>
                </a:lnTo>
                <a:lnTo>
                  <a:pt x="872847" y="842694"/>
                </a:lnTo>
                <a:lnTo>
                  <a:pt x="0" y="8426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831839" y="3401836"/>
            <a:ext cx="960335" cy="842694"/>
          </a:xfrm>
          <a:custGeom>
            <a:avLst/>
            <a:gdLst/>
            <a:ahLst/>
            <a:cxnLst/>
            <a:rect l="l" t="t" r="r" b="b"/>
            <a:pathLst>
              <a:path w="960335" h="842694">
                <a:moveTo>
                  <a:pt x="0" y="0"/>
                </a:moveTo>
                <a:lnTo>
                  <a:pt x="960335" y="0"/>
                </a:lnTo>
                <a:lnTo>
                  <a:pt x="960335" y="842694"/>
                </a:lnTo>
                <a:lnTo>
                  <a:pt x="0" y="8426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7605214" y="4460875"/>
            <a:ext cx="3077573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>
                <a:solidFill>
                  <a:srgbClr val="FFFFFF"/>
                </a:solidFill>
                <a:latin typeface="Lora Bold"/>
              </a:rPr>
              <a:t>Национальная академия образования им. Ы. Алтынсарина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235698" y="4289425"/>
            <a:ext cx="3480590" cy="172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>
                <a:solidFill>
                  <a:srgbClr val="000000"/>
                </a:solidFill>
                <a:latin typeface="Lora Bold"/>
              </a:rPr>
              <a:t> АО «Национальный центр исследований и оценки образования «Талдау»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19730" y="749300"/>
            <a:ext cx="15044606" cy="29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00"/>
              </a:lnSpc>
            </a:pPr>
            <a:r>
              <a:rPr lang="en-US" sz="2000">
                <a:solidFill>
                  <a:srgbClr val="203965"/>
                </a:solidFill>
                <a:latin typeface="Lora Bold"/>
              </a:rPr>
              <a:t>РАБОТА НАД ПРОЕКТОМ НАЧАТА С СЕНТЯБРЯ 2022 ГОДА ПО ПОРУЧЕНИЮ МИНИСТЕРСТВА ПРОСВЕЩЕНИЯ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8700" y="8790333"/>
            <a:ext cx="15611388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1687" dirty="0" err="1">
                <a:solidFill>
                  <a:srgbClr val="000000"/>
                </a:solidFill>
                <a:latin typeface="Lora"/>
              </a:rPr>
              <a:t>Программа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для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совместной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работы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родителей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с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детьми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" sz="1687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разработана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апробирована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для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использования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в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бумажной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электронной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мобильной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формах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приложения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19730" y="1123505"/>
            <a:ext cx="13328927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49"/>
              </a:lnSpc>
            </a:pPr>
            <a:r>
              <a:rPr lang="en-US" sz="2499">
                <a:solidFill>
                  <a:srgbClr val="000000"/>
                </a:solidFill>
                <a:latin typeface="Lora Bold"/>
              </a:rPr>
              <a:t> Сиднейский университет -  глобальный партнер  в этом проекте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97154" y="7790671"/>
            <a:ext cx="831546" cy="63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80"/>
              </a:lnSpc>
            </a:pPr>
            <a:r>
              <a:rPr lang="en-US" sz="4528">
                <a:solidFill>
                  <a:srgbClr val="203965"/>
                </a:solidFill>
                <a:latin typeface="Lora Bold"/>
              </a:rPr>
              <a:t>01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97154" y="8854941"/>
            <a:ext cx="831546" cy="63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80"/>
              </a:lnSpc>
            </a:pPr>
            <a:r>
              <a:rPr lang="en-US" sz="4528">
                <a:solidFill>
                  <a:srgbClr val="203965"/>
                </a:solidFill>
                <a:latin typeface="Lora Bold"/>
              </a:rPr>
              <a:t>02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6842886" y="1227484"/>
            <a:ext cx="1989" cy="878681"/>
          </a:xfrm>
          <a:prstGeom prst="line">
            <a:avLst/>
          </a:prstGeom>
          <a:ln w="57150" cap="flat">
            <a:solidFill>
              <a:srgbClr val="203965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0" y="3638373"/>
            <a:ext cx="5799992" cy="3531339"/>
            <a:chOff x="0" y="0"/>
            <a:chExt cx="7620000" cy="4639455"/>
          </a:xfrm>
        </p:grpSpPr>
        <p:sp>
          <p:nvSpPr>
            <p:cNvPr id="4" name="Freeform 4"/>
            <p:cNvSpPr/>
            <p:nvPr/>
          </p:nvSpPr>
          <p:spPr>
            <a:xfrm>
              <a:off x="-1270" y="-2540"/>
              <a:ext cx="7623809" cy="4641995"/>
            </a:xfrm>
            <a:custGeom>
              <a:avLst/>
              <a:gdLst/>
              <a:ahLst/>
              <a:cxnLst/>
              <a:rect l="l" t="t" r="r" b="b"/>
              <a:pathLst>
                <a:path w="7623809" h="4641995">
                  <a:moveTo>
                    <a:pt x="3810" y="0"/>
                  </a:moveTo>
                  <a:lnTo>
                    <a:pt x="0" y="3751725"/>
                  </a:lnTo>
                  <a:lnTo>
                    <a:pt x="0" y="4109865"/>
                  </a:lnTo>
                  <a:lnTo>
                    <a:pt x="3591560" y="4112405"/>
                  </a:lnTo>
                  <a:lnTo>
                    <a:pt x="3810000" y="4641995"/>
                  </a:lnTo>
                  <a:lnTo>
                    <a:pt x="4028440" y="4112405"/>
                  </a:lnTo>
                  <a:lnTo>
                    <a:pt x="7620000" y="4114945"/>
                  </a:lnTo>
                  <a:lnTo>
                    <a:pt x="7620000" y="3756805"/>
                  </a:lnTo>
                  <a:lnTo>
                    <a:pt x="7623809" y="50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2488008" y="3638373"/>
            <a:ext cx="5799992" cy="3531339"/>
            <a:chOff x="0" y="0"/>
            <a:chExt cx="7620000" cy="4639455"/>
          </a:xfrm>
        </p:grpSpPr>
        <p:sp>
          <p:nvSpPr>
            <p:cNvPr id="6" name="Freeform 6"/>
            <p:cNvSpPr/>
            <p:nvPr/>
          </p:nvSpPr>
          <p:spPr>
            <a:xfrm>
              <a:off x="-1270" y="-2540"/>
              <a:ext cx="7623809" cy="4641995"/>
            </a:xfrm>
            <a:custGeom>
              <a:avLst/>
              <a:gdLst/>
              <a:ahLst/>
              <a:cxnLst/>
              <a:rect l="l" t="t" r="r" b="b"/>
              <a:pathLst>
                <a:path w="7623809" h="4641995">
                  <a:moveTo>
                    <a:pt x="3810" y="0"/>
                  </a:moveTo>
                  <a:lnTo>
                    <a:pt x="0" y="3751725"/>
                  </a:lnTo>
                  <a:lnTo>
                    <a:pt x="0" y="4109865"/>
                  </a:lnTo>
                  <a:lnTo>
                    <a:pt x="3591560" y="4112405"/>
                  </a:lnTo>
                  <a:lnTo>
                    <a:pt x="3810000" y="4641995"/>
                  </a:lnTo>
                  <a:lnTo>
                    <a:pt x="4028440" y="4112405"/>
                  </a:lnTo>
                  <a:lnTo>
                    <a:pt x="7620000" y="4114945"/>
                  </a:lnTo>
                  <a:lnTo>
                    <a:pt x="7620000" y="3756805"/>
                  </a:lnTo>
                  <a:lnTo>
                    <a:pt x="7623809" y="50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FEBF0E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6244004" y="3638373"/>
            <a:ext cx="5799992" cy="3128629"/>
          </a:xfrm>
          <a:custGeom>
            <a:avLst/>
            <a:gdLst/>
            <a:ahLst/>
            <a:cxnLst/>
            <a:rect l="l" t="t" r="r" b="b"/>
            <a:pathLst>
              <a:path w="5799992" h="3128629">
                <a:moveTo>
                  <a:pt x="0" y="0"/>
                </a:moveTo>
                <a:lnTo>
                  <a:pt x="5799992" y="0"/>
                </a:lnTo>
                <a:lnTo>
                  <a:pt x="5799992" y="3128629"/>
                </a:lnTo>
                <a:lnTo>
                  <a:pt x="0" y="31286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519" b="-1951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7169711"/>
            <a:ext cx="5799992" cy="3117289"/>
          </a:xfrm>
          <a:custGeom>
            <a:avLst/>
            <a:gdLst/>
            <a:ahLst/>
            <a:cxnLst/>
            <a:rect l="l" t="t" r="r" b="b"/>
            <a:pathLst>
              <a:path w="5799992" h="3117289">
                <a:moveTo>
                  <a:pt x="0" y="0"/>
                </a:moveTo>
                <a:lnTo>
                  <a:pt x="5799992" y="0"/>
                </a:lnTo>
                <a:lnTo>
                  <a:pt x="5799992" y="3117289"/>
                </a:lnTo>
                <a:lnTo>
                  <a:pt x="0" y="31172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772" b="-19772"/>
            </a:stretch>
          </a:blipFill>
        </p:spPr>
      </p:sp>
      <p:grpSp>
        <p:nvGrpSpPr>
          <p:cNvPr id="9" name="Group 9"/>
          <p:cNvGrpSpPr/>
          <p:nvPr/>
        </p:nvGrpSpPr>
        <p:grpSpPr>
          <a:xfrm rot="-10800000">
            <a:off x="6244004" y="6767002"/>
            <a:ext cx="5799992" cy="3519998"/>
            <a:chOff x="0" y="0"/>
            <a:chExt cx="7620000" cy="4624556"/>
          </a:xfrm>
        </p:grpSpPr>
        <p:sp>
          <p:nvSpPr>
            <p:cNvPr id="10" name="Freeform 10"/>
            <p:cNvSpPr/>
            <p:nvPr/>
          </p:nvSpPr>
          <p:spPr>
            <a:xfrm>
              <a:off x="-1270" y="-2540"/>
              <a:ext cx="7623809" cy="4627095"/>
            </a:xfrm>
            <a:custGeom>
              <a:avLst/>
              <a:gdLst/>
              <a:ahLst/>
              <a:cxnLst/>
              <a:rect l="l" t="t" r="r" b="b"/>
              <a:pathLst>
                <a:path w="7623809" h="4627095">
                  <a:moveTo>
                    <a:pt x="3810" y="0"/>
                  </a:moveTo>
                  <a:lnTo>
                    <a:pt x="0" y="3736825"/>
                  </a:lnTo>
                  <a:lnTo>
                    <a:pt x="0" y="4094965"/>
                  </a:lnTo>
                  <a:lnTo>
                    <a:pt x="3591560" y="4097506"/>
                  </a:lnTo>
                  <a:lnTo>
                    <a:pt x="3810000" y="4627095"/>
                  </a:lnTo>
                  <a:lnTo>
                    <a:pt x="4028440" y="4097506"/>
                  </a:lnTo>
                  <a:lnTo>
                    <a:pt x="7620000" y="4100045"/>
                  </a:lnTo>
                  <a:lnTo>
                    <a:pt x="7620000" y="3741906"/>
                  </a:lnTo>
                  <a:lnTo>
                    <a:pt x="7623809" y="50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203965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12488008" y="7169711"/>
            <a:ext cx="5799992" cy="3117289"/>
          </a:xfrm>
          <a:custGeom>
            <a:avLst/>
            <a:gdLst/>
            <a:ahLst/>
            <a:cxnLst/>
            <a:rect l="l" t="t" r="r" b="b"/>
            <a:pathLst>
              <a:path w="5799992" h="3117289">
                <a:moveTo>
                  <a:pt x="0" y="0"/>
                </a:moveTo>
                <a:lnTo>
                  <a:pt x="5799992" y="0"/>
                </a:lnTo>
                <a:lnTo>
                  <a:pt x="5799992" y="3117289"/>
                </a:lnTo>
                <a:lnTo>
                  <a:pt x="0" y="31172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66" b="-1166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873450" y="1066877"/>
            <a:ext cx="10310105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5893" lvl="1" indent="-202946" algn="l">
              <a:lnSpc>
                <a:spcPts val="3008"/>
              </a:lnSpc>
              <a:buFont typeface="Arial"/>
              <a:buChar char="•"/>
            </a:pPr>
            <a:r>
              <a:rPr lang="en-US" sz="1880" dirty="0">
                <a:solidFill>
                  <a:srgbClr val="000000"/>
                </a:solidFill>
                <a:latin typeface="Lora"/>
              </a:rPr>
              <a:t>4 </a:t>
            </a:r>
            <a:r>
              <a:rPr lang="en-US" sz="1880" dirty="0" err="1">
                <a:solidFill>
                  <a:srgbClr val="000000"/>
                </a:solidFill>
                <a:latin typeface="Lora"/>
              </a:rPr>
              <a:t>региона</a:t>
            </a:r>
            <a:r>
              <a:rPr lang="en-US" sz="1880" dirty="0">
                <a:solidFill>
                  <a:srgbClr val="000000"/>
                </a:solidFill>
                <a:latin typeface="Lora"/>
              </a:rPr>
              <a:t> (</a:t>
            </a:r>
            <a:r>
              <a:rPr lang="" sz="1880">
                <a:solidFill>
                  <a:srgbClr val="000000"/>
                </a:solidFill>
                <a:latin typeface="Lora"/>
              </a:rPr>
              <a:t>область Абай, Актюбинская, Карагандинская, Кызылординская области</a:t>
            </a:r>
            <a:r>
              <a:rPr lang="en-US" sz="1880" dirty="0">
                <a:solidFill>
                  <a:srgbClr val="000000"/>
                </a:solidFill>
                <a:latin typeface="Lora"/>
              </a:rPr>
              <a:t>)</a:t>
            </a:r>
          </a:p>
          <a:p>
            <a:pPr marL="405893" lvl="1" indent="-202946" algn="l">
              <a:lnSpc>
                <a:spcPts val="3008"/>
              </a:lnSpc>
              <a:buFont typeface="Arial"/>
              <a:buChar char="•"/>
            </a:pPr>
            <a:r>
              <a:rPr lang="en-US" sz="1880" dirty="0">
                <a:solidFill>
                  <a:srgbClr val="000000"/>
                </a:solidFill>
                <a:latin typeface="Lora"/>
              </a:rPr>
              <a:t>10 </a:t>
            </a:r>
            <a:r>
              <a:rPr lang="en-US" sz="1880" dirty="0" err="1">
                <a:solidFill>
                  <a:srgbClr val="000000"/>
                </a:solidFill>
                <a:latin typeface="Lora"/>
              </a:rPr>
              <a:t>родителей</a:t>
            </a:r>
            <a:r>
              <a:rPr lang="en-US" sz="1880" dirty="0">
                <a:solidFill>
                  <a:srgbClr val="000000"/>
                </a:solidFill>
                <a:latin typeface="Lora"/>
              </a:rPr>
              <a:t> с </a:t>
            </a:r>
            <a:r>
              <a:rPr lang="en-US" sz="1880" dirty="0" err="1">
                <a:solidFill>
                  <a:srgbClr val="000000"/>
                </a:solidFill>
                <a:latin typeface="Lora"/>
              </a:rPr>
              <a:t>каждого</a:t>
            </a:r>
            <a:r>
              <a:rPr lang="en-US" sz="1880" dirty="0">
                <a:solidFill>
                  <a:srgbClr val="000000"/>
                </a:solidFill>
                <a:latin typeface="Lora"/>
              </a:rPr>
              <a:t> </a:t>
            </a:r>
            <a:r>
              <a:rPr lang="" sz="1880">
                <a:solidFill>
                  <a:srgbClr val="000000"/>
                </a:solidFill>
                <a:latin typeface="Lora"/>
              </a:rPr>
              <a:t> </a:t>
            </a:r>
            <a:r>
              <a:rPr lang="en-US" sz="1880" dirty="0" err="1">
                <a:solidFill>
                  <a:srgbClr val="000000"/>
                </a:solidFill>
                <a:latin typeface="Lora"/>
              </a:rPr>
              <a:t>региона</a:t>
            </a:r>
            <a:endParaRPr lang="en-US" sz="1880" dirty="0">
              <a:solidFill>
                <a:srgbClr val="000000"/>
              </a:solidFill>
              <a:latin typeface="Lora"/>
            </a:endParaRPr>
          </a:p>
          <a:p>
            <a:pPr marL="405893" lvl="1" indent="-202946" algn="l">
              <a:lnSpc>
                <a:spcPts val="3008"/>
              </a:lnSpc>
              <a:buFont typeface="Arial"/>
              <a:buChar char="•"/>
            </a:pPr>
            <a:r>
              <a:rPr lang="en-US" sz="1880" dirty="0" err="1">
                <a:solidFill>
                  <a:srgbClr val="000000"/>
                </a:solidFill>
                <a:latin typeface="Lora"/>
              </a:rPr>
              <a:t>Определ</a:t>
            </a:r>
            <a:r>
              <a:rPr lang="ru-RU" sz="1880" dirty="0" err="1">
                <a:solidFill>
                  <a:srgbClr val="000000"/>
                </a:solidFill>
                <a:latin typeface="Lora"/>
              </a:rPr>
              <a:t>ение</a:t>
            </a:r>
            <a:r>
              <a:rPr lang="en-US" sz="188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80" dirty="0" err="1">
                <a:solidFill>
                  <a:srgbClr val="000000"/>
                </a:solidFill>
                <a:latin typeface="Lora"/>
              </a:rPr>
              <a:t>критери</a:t>
            </a:r>
            <a:r>
              <a:rPr lang="ru-RU" sz="1880" dirty="0">
                <a:solidFill>
                  <a:srgbClr val="000000"/>
                </a:solidFill>
                <a:latin typeface="Lora"/>
              </a:rPr>
              <a:t>ев</a:t>
            </a:r>
            <a:r>
              <a:rPr lang="en-US" sz="188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80" dirty="0" err="1">
                <a:solidFill>
                  <a:srgbClr val="000000"/>
                </a:solidFill>
                <a:latin typeface="Lora"/>
              </a:rPr>
              <a:t>выборки</a:t>
            </a:r>
            <a:r>
              <a:rPr lang="en-US" sz="188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80" dirty="0" err="1">
                <a:solidFill>
                  <a:srgbClr val="000000"/>
                </a:solidFill>
                <a:latin typeface="Lora"/>
              </a:rPr>
              <a:t>метод</a:t>
            </a:r>
            <a:r>
              <a:rPr lang="en-US" sz="188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80" dirty="0" err="1">
                <a:solidFill>
                  <a:srgbClr val="000000"/>
                </a:solidFill>
                <a:latin typeface="Lora"/>
              </a:rPr>
              <a:t>рекрутинга</a:t>
            </a:r>
            <a:r>
              <a:rPr lang="en-US" sz="1880" dirty="0">
                <a:solidFill>
                  <a:srgbClr val="000000"/>
                </a:solidFill>
                <a:latin typeface="Lora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20685" y="4009682"/>
            <a:ext cx="4361269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0"/>
              </a:lnSpc>
            </a:pPr>
            <a:r>
              <a:rPr lang="en-US" sz="3000">
                <a:solidFill>
                  <a:srgbClr val="203965"/>
                </a:solidFill>
                <a:latin typeface="Lora Bold"/>
              </a:rPr>
              <a:t>План действий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20685" y="4558559"/>
            <a:ext cx="4358622" cy="1856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en-US" sz="1875">
                <a:solidFill>
                  <a:srgbClr val="000000"/>
                </a:solidFill>
                <a:latin typeface="Lora"/>
              </a:rPr>
              <a:t>Анализ и оценка контента</a:t>
            </a:r>
          </a:p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en-US" sz="1875">
                <a:solidFill>
                  <a:srgbClr val="000000"/>
                </a:solidFill>
                <a:latin typeface="Lora"/>
              </a:rPr>
              <a:t>Адаптация</a:t>
            </a:r>
          </a:p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en-US" sz="1875">
                <a:solidFill>
                  <a:srgbClr val="000000"/>
                </a:solidFill>
                <a:latin typeface="Lora"/>
              </a:rPr>
              <a:t>Тестирование</a:t>
            </a:r>
          </a:p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en-US" sz="1875">
                <a:solidFill>
                  <a:srgbClr val="000000"/>
                </a:solidFill>
                <a:latin typeface="Lora"/>
              </a:rPr>
              <a:t>Внедрение и распространение</a:t>
            </a:r>
          </a:p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en-US" sz="1875">
                <a:solidFill>
                  <a:srgbClr val="000000"/>
                </a:solidFill>
                <a:latin typeface="Lora"/>
              </a:rPr>
              <a:t>Оценка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949195" y="7385726"/>
            <a:ext cx="5079307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999">
                <a:solidFill>
                  <a:srgbClr val="FFFFFF"/>
                </a:solidFill>
                <a:latin typeface="Lora Bold"/>
              </a:rPr>
              <a:t>Адаптация под местный контекст и перевод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949195" y="8138201"/>
            <a:ext cx="4358622" cy="1856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en-US" sz="1875">
                <a:solidFill>
                  <a:srgbClr val="FFFFFF"/>
                </a:solidFill>
                <a:latin typeface="Lora"/>
              </a:rPr>
              <a:t>Культура и традиции</a:t>
            </a:r>
          </a:p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en-US" sz="1875">
                <a:solidFill>
                  <a:srgbClr val="FFFFFF"/>
                </a:solidFill>
                <a:latin typeface="Lora"/>
              </a:rPr>
              <a:t>Историческое наследие</a:t>
            </a:r>
          </a:p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en-US" sz="1875">
                <a:solidFill>
                  <a:srgbClr val="FFFFFF"/>
                </a:solidFill>
                <a:latin typeface="Lora"/>
              </a:rPr>
              <a:t>Образовательный контекст (законы и гос.стандарт)</a:t>
            </a:r>
          </a:p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en-US" sz="1875">
                <a:solidFill>
                  <a:srgbClr val="FFFFFF"/>
                </a:solidFill>
                <a:latin typeface="Lora"/>
              </a:rPr>
              <a:t>Система здравоохранения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206046" y="3819182"/>
            <a:ext cx="4857270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999">
                <a:solidFill>
                  <a:srgbClr val="203965"/>
                </a:solidFill>
                <a:latin typeface="Lora Bold"/>
              </a:rPr>
              <a:t>Анализ и оценка контекста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208693" y="4558559"/>
            <a:ext cx="4358622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ru-RU" sz="1875" dirty="0">
                <a:solidFill>
                  <a:srgbClr val="000000"/>
                </a:solidFill>
                <a:latin typeface="Lora"/>
              </a:rPr>
              <a:t>Т</a:t>
            </a:r>
            <a:r>
              <a:rPr lang="en-US" sz="1875" dirty="0" err="1">
                <a:solidFill>
                  <a:srgbClr val="000000"/>
                </a:solidFill>
                <a:latin typeface="Lora"/>
              </a:rPr>
              <a:t>екст</a:t>
            </a:r>
            <a:endParaRPr lang="en-US" sz="1875" dirty="0">
              <a:solidFill>
                <a:srgbClr val="000000"/>
              </a:solidFill>
              <a:latin typeface="Lora"/>
            </a:endParaRPr>
          </a:p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ru-RU" sz="1875" dirty="0">
                <a:solidFill>
                  <a:srgbClr val="000000"/>
                </a:solidFill>
                <a:latin typeface="Lora"/>
              </a:rPr>
              <a:t>А</a:t>
            </a:r>
            <a:r>
              <a:rPr lang="en-US" sz="1875" dirty="0" err="1">
                <a:solidFill>
                  <a:srgbClr val="000000"/>
                </a:solidFill>
                <a:latin typeface="Lora"/>
              </a:rPr>
              <a:t>удио</a:t>
            </a:r>
            <a:r>
              <a:rPr lang="en-US" sz="1875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75" dirty="0" err="1">
                <a:solidFill>
                  <a:srgbClr val="000000"/>
                </a:solidFill>
                <a:latin typeface="Lora"/>
              </a:rPr>
              <a:t>контент</a:t>
            </a:r>
            <a:endParaRPr lang="en-US" sz="1875" dirty="0">
              <a:solidFill>
                <a:srgbClr val="000000"/>
              </a:solidFill>
              <a:latin typeface="Lora"/>
            </a:endParaRPr>
          </a:p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ru-RU" sz="1875" dirty="0">
                <a:solidFill>
                  <a:srgbClr val="000000"/>
                </a:solidFill>
                <a:latin typeface="Lora"/>
              </a:rPr>
              <a:t>В</a:t>
            </a:r>
            <a:r>
              <a:rPr lang="en-US" sz="1875" dirty="0" err="1">
                <a:solidFill>
                  <a:srgbClr val="000000"/>
                </a:solidFill>
                <a:latin typeface="Lora"/>
              </a:rPr>
              <a:t>идео</a:t>
            </a:r>
            <a:r>
              <a:rPr lang="en-US" sz="1875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75" dirty="0" err="1">
                <a:solidFill>
                  <a:srgbClr val="000000"/>
                </a:solidFill>
                <a:latin typeface="Lora"/>
              </a:rPr>
              <a:t>контент</a:t>
            </a:r>
            <a:endParaRPr lang="en-US" sz="1875" dirty="0">
              <a:solidFill>
                <a:srgbClr val="000000"/>
              </a:solidFill>
              <a:latin typeface="Lora"/>
            </a:endParaRPr>
          </a:p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ru-RU" sz="1875" dirty="0">
                <a:solidFill>
                  <a:srgbClr val="000000"/>
                </a:solidFill>
                <a:latin typeface="Lora"/>
              </a:rPr>
              <a:t>В</a:t>
            </a:r>
            <a:r>
              <a:rPr lang="en-US" sz="1875" dirty="0" err="1">
                <a:solidFill>
                  <a:srgbClr val="000000"/>
                </a:solidFill>
                <a:latin typeface="Lora"/>
              </a:rPr>
              <a:t>изуал</a:t>
            </a:r>
            <a:endParaRPr lang="en-US" sz="1875" dirty="0">
              <a:solidFill>
                <a:srgbClr val="000000"/>
              </a:solidFill>
              <a:latin typeface="Lora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39835" y="1070528"/>
            <a:ext cx="5622253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 err="1">
                <a:solidFill>
                  <a:srgbClr val="000000"/>
                </a:solidFill>
                <a:latin typeface="Lora Bold"/>
              </a:rPr>
              <a:t>Тестирование</a:t>
            </a:r>
            <a:r>
              <a:rPr lang="" sz="3000">
                <a:solidFill>
                  <a:srgbClr val="000000"/>
                </a:solidFill>
                <a:latin typeface="Lora Bold"/>
              </a:rPr>
              <a:t> мобильного </a:t>
            </a:r>
            <a:r>
              <a:rPr lang="en-US" sz="3000" dirty="0">
                <a:solidFill>
                  <a:srgbClr val="000000"/>
                </a:solidFill>
                <a:latin typeface="Lora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Lora Bold"/>
              </a:rPr>
              <a:t>приложения</a:t>
            </a:r>
            <a:r>
              <a:rPr lang="en-US" sz="3000" dirty="0">
                <a:solidFill>
                  <a:srgbClr val="000000"/>
                </a:solidFill>
                <a:latin typeface="Lora Bold"/>
              </a:rPr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3899643"/>
          </a:xfrm>
          <a:custGeom>
            <a:avLst/>
            <a:gdLst/>
            <a:ahLst/>
            <a:cxnLst/>
            <a:rect l="l" t="t" r="r" b="b"/>
            <a:pathLst>
              <a:path w="18288000" h="3899643">
                <a:moveTo>
                  <a:pt x="0" y="0"/>
                </a:moveTo>
                <a:lnTo>
                  <a:pt x="18288000" y="0"/>
                </a:lnTo>
                <a:lnTo>
                  <a:pt x="18288000" y="3899643"/>
                </a:lnTo>
                <a:lnTo>
                  <a:pt x="0" y="38996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4009" b="-1186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2799326"/>
            <a:ext cx="5623199" cy="6458974"/>
            <a:chOff x="0" y="0"/>
            <a:chExt cx="2068819" cy="2376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68819" cy="2376307"/>
            </a:xfrm>
            <a:custGeom>
              <a:avLst/>
              <a:gdLst/>
              <a:ahLst/>
              <a:cxnLst/>
              <a:rect l="l" t="t" r="r" b="b"/>
              <a:pathLst>
                <a:path w="2068819" h="2376307">
                  <a:moveTo>
                    <a:pt x="0" y="0"/>
                  </a:moveTo>
                  <a:lnTo>
                    <a:pt x="2068819" y="0"/>
                  </a:lnTo>
                  <a:lnTo>
                    <a:pt x="2068819" y="2376307"/>
                  </a:lnTo>
                  <a:lnTo>
                    <a:pt x="0" y="2376307"/>
                  </a:ln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933875" y="4592868"/>
            <a:ext cx="10457569" cy="2933704"/>
            <a:chOff x="0" y="0"/>
            <a:chExt cx="10466880" cy="29363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466880" cy="2936316"/>
            </a:xfrm>
            <a:custGeom>
              <a:avLst/>
              <a:gdLst/>
              <a:ahLst/>
              <a:cxnLst/>
              <a:rect l="l" t="t" r="r" b="b"/>
              <a:pathLst>
                <a:path w="10466880" h="2936316">
                  <a:moveTo>
                    <a:pt x="0" y="0"/>
                  </a:moveTo>
                  <a:lnTo>
                    <a:pt x="10466880" y="0"/>
                  </a:lnTo>
                  <a:lnTo>
                    <a:pt x="10466880" y="2936316"/>
                  </a:lnTo>
                  <a:lnTo>
                    <a:pt x="0" y="2936316"/>
                  </a:lnTo>
                  <a:close/>
                </a:path>
              </a:pathLst>
            </a:custGeom>
            <a:solidFill>
              <a:srgbClr val="F2F1F2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301602" y="3475268"/>
            <a:ext cx="5075489" cy="111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9"/>
              </a:lnSpc>
            </a:pPr>
            <a:r>
              <a:rPr lang="en-US" sz="3999">
                <a:solidFill>
                  <a:srgbClr val="203965"/>
                </a:solidFill>
                <a:latin typeface="Lora Bold"/>
              </a:rPr>
              <a:t>Длительность проекта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57113" y="4866715"/>
            <a:ext cx="4919979" cy="3232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1800" spc="-7">
                <a:solidFill>
                  <a:srgbClr val="000000"/>
                </a:solidFill>
                <a:latin typeface="Lora"/>
              </a:rPr>
              <a:t>Длительность всего проекта, после заключения контракта: 12 месяцев</a:t>
            </a:r>
          </a:p>
          <a:p>
            <a:pPr algn="l">
              <a:lnSpc>
                <a:spcPts val="2880"/>
              </a:lnSpc>
            </a:pPr>
            <a:endParaRPr lang="en-US" sz="1800" spc="-7">
              <a:solidFill>
                <a:srgbClr val="000000"/>
              </a:solidFill>
              <a:latin typeface="Lora"/>
            </a:endParaRPr>
          </a:p>
          <a:p>
            <a:pPr marL="388620" lvl="1" indent="-194310" algn="l">
              <a:lnSpc>
                <a:spcPts val="288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Lora"/>
              </a:rPr>
              <a:t>Анализ и оценка контента – 1 месяц</a:t>
            </a:r>
          </a:p>
          <a:p>
            <a:pPr marL="388620" lvl="1" indent="-194310" algn="l">
              <a:lnSpc>
                <a:spcPts val="288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Lora"/>
              </a:rPr>
              <a:t>Адаптация – 1 месяц</a:t>
            </a:r>
          </a:p>
          <a:p>
            <a:pPr marL="388620" lvl="1" indent="-194310" algn="l">
              <a:lnSpc>
                <a:spcPts val="288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Lora"/>
              </a:rPr>
              <a:t>Тестирование – 1 месяц</a:t>
            </a:r>
          </a:p>
          <a:p>
            <a:pPr marL="388620" lvl="1" indent="-194310" algn="l">
              <a:lnSpc>
                <a:spcPts val="288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Lora"/>
              </a:rPr>
              <a:t>Внедрение и распространение – 2 месяца</a:t>
            </a:r>
          </a:p>
          <a:p>
            <a:pPr marL="388620" lvl="1" indent="-194310" algn="l">
              <a:lnSpc>
                <a:spcPts val="288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Lora"/>
              </a:rPr>
              <a:t>Оценка – 1 месяц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015672" y="4820861"/>
            <a:ext cx="5075489" cy="56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9"/>
              </a:lnSpc>
            </a:pPr>
            <a:r>
              <a:rPr lang="en-US" sz="3999">
                <a:solidFill>
                  <a:srgbClr val="203965"/>
                </a:solidFill>
                <a:latin typeface="Lora Bold"/>
              </a:rPr>
              <a:t>Внедрение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65247" y="5586371"/>
            <a:ext cx="857687" cy="299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9"/>
              </a:lnSpc>
            </a:pPr>
            <a:r>
              <a:rPr lang="en-US" sz="1599">
                <a:solidFill>
                  <a:srgbClr val="000000"/>
                </a:solidFill>
                <a:latin typeface="Lora"/>
              </a:rPr>
              <a:t>ИРРД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062658" y="6575021"/>
            <a:ext cx="3010629" cy="623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9"/>
              </a:lnSpc>
            </a:pPr>
            <a:r>
              <a:rPr lang="en-US" sz="1599">
                <a:solidFill>
                  <a:srgbClr val="000000"/>
                </a:solidFill>
                <a:latin typeface="Lora"/>
              </a:rPr>
              <a:t>Областные методические кабинеты (20 обл.)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874380" y="5243471"/>
            <a:ext cx="1939972" cy="623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9"/>
              </a:lnSpc>
            </a:pPr>
            <a:r>
              <a:rPr lang="en-US" sz="1599">
                <a:solidFill>
                  <a:srgbClr val="000000"/>
                </a:solidFill>
                <a:latin typeface="Lora"/>
              </a:rPr>
              <a:t>Районный отдел образования (217)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397269" y="6446434"/>
            <a:ext cx="1939972" cy="299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9"/>
              </a:lnSpc>
            </a:pPr>
            <a:r>
              <a:rPr lang="en-US" sz="1599">
                <a:solidFill>
                  <a:srgbClr val="000000"/>
                </a:solidFill>
                <a:latin typeface="Lora"/>
              </a:rPr>
              <a:t>Методисты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337241" y="5303161"/>
            <a:ext cx="1939972" cy="623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9"/>
              </a:lnSpc>
            </a:pPr>
            <a:r>
              <a:rPr lang="en-US" sz="1599">
                <a:solidFill>
                  <a:srgbClr val="000000"/>
                </a:solidFill>
                <a:latin typeface="Lora"/>
              </a:rPr>
              <a:t>Воспитатели и родители </a:t>
            </a:r>
          </a:p>
        </p:txBody>
      </p:sp>
      <p:sp>
        <p:nvSpPr>
          <p:cNvPr id="15" name="AutoShape 15"/>
          <p:cNvSpPr/>
          <p:nvPr/>
        </p:nvSpPr>
        <p:spPr>
          <a:xfrm flipV="1">
            <a:off x="7057969" y="6229981"/>
            <a:ext cx="10520927" cy="19050"/>
          </a:xfrm>
          <a:prstGeom prst="line">
            <a:avLst/>
          </a:prstGeom>
          <a:ln w="3810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16" name="Group 16"/>
          <p:cNvGrpSpPr/>
          <p:nvPr/>
        </p:nvGrpSpPr>
        <p:grpSpPr>
          <a:xfrm>
            <a:off x="7041868" y="5977759"/>
            <a:ext cx="504444" cy="504444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9315750" y="6015859"/>
            <a:ext cx="504444" cy="504444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1592144" y="5977759"/>
            <a:ext cx="504444" cy="504444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4115033" y="5977759"/>
            <a:ext cx="504444" cy="504444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16638777" y="5977759"/>
            <a:ext cx="504444" cy="504444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sp>
        <p:nvSpPr>
          <p:cNvPr id="26" name="TextBox 26"/>
          <p:cNvSpPr txBox="1"/>
          <p:nvPr/>
        </p:nvSpPr>
        <p:spPr>
          <a:xfrm>
            <a:off x="7152946" y="7937897"/>
            <a:ext cx="10124268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4331" lvl="1" indent="-182166" algn="l">
              <a:lnSpc>
                <a:spcPts val="2700"/>
              </a:lnSpc>
              <a:buFont typeface="Arial"/>
              <a:buChar char="•"/>
            </a:pP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составлен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план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встреч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мероприятий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по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обсуждению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контента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" sz="1687">
                <a:solidFill>
                  <a:srgbClr val="000000"/>
                </a:solidFill>
                <a:latin typeface="Lora"/>
              </a:rPr>
              <a:t>П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рограммы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 «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для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Казахстана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 с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участием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всех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стейкхолдеров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системы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дошкольного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образования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 (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министерство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ученые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педагоги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родители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эксперты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, НПО)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58979" y="3065288"/>
            <a:ext cx="5970043" cy="5970043"/>
          </a:xfrm>
          <a:custGeom>
            <a:avLst/>
            <a:gdLst/>
            <a:ahLst/>
            <a:cxnLst/>
            <a:rect l="l" t="t" r="r" b="b"/>
            <a:pathLst>
              <a:path w="5970043" h="5970043">
                <a:moveTo>
                  <a:pt x="0" y="0"/>
                </a:moveTo>
                <a:lnTo>
                  <a:pt x="5970042" y="0"/>
                </a:lnTo>
                <a:lnTo>
                  <a:pt x="5970042" y="5970043"/>
                </a:lnTo>
                <a:lnTo>
                  <a:pt x="0" y="59700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190544" y="4096854"/>
            <a:ext cx="3906911" cy="3906911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7341563" y="4247873"/>
            <a:ext cx="3604874" cy="3604874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6345816" y="3789313"/>
            <a:ext cx="965279" cy="96527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5756706" y="5700713"/>
            <a:ext cx="965279" cy="965279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6496835" y="7558534"/>
            <a:ext cx="965279" cy="965279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1013410" y="3789313"/>
            <a:ext cx="965279" cy="965279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1579409" y="5700713"/>
            <a:ext cx="965279" cy="965279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0813482" y="7558534"/>
            <a:ext cx="965279" cy="965279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0" y="9593165"/>
            <a:ext cx="18288000" cy="693835"/>
            <a:chOff x="0" y="0"/>
            <a:chExt cx="6671512" cy="25311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671512" cy="253113"/>
            </a:xfrm>
            <a:custGeom>
              <a:avLst/>
              <a:gdLst/>
              <a:ahLst/>
              <a:cxnLst/>
              <a:rect l="l" t="t" r="r" b="b"/>
              <a:pathLst>
                <a:path w="6671512" h="253113">
                  <a:moveTo>
                    <a:pt x="0" y="0"/>
                  </a:moveTo>
                  <a:lnTo>
                    <a:pt x="6671512" y="0"/>
                  </a:lnTo>
                  <a:lnTo>
                    <a:pt x="6671512" y="253113"/>
                  </a:lnTo>
                  <a:lnTo>
                    <a:pt x="0" y="253113"/>
                  </a:lnTo>
                  <a:close/>
                </a:path>
              </a:pathLst>
            </a:custGeom>
            <a:solidFill>
              <a:srgbClr val="203965"/>
            </a:solidFill>
          </p:spPr>
        </p:sp>
      </p:grpSp>
      <p:sp>
        <p:nvSpPr>
          <p:cNvPr id="21" name="Freeform 21"/>
          <p:cNvSpPr/>
          <p:nvPr/>
        </p:nvSpPr>
        <p:spPr>
          <a:xfrm>
            <a:off x="11214050" y="3976836"/>
            <a:ext cx="563999" cy="563999"/>
          </a:xfrm>
          <a:custGeom>
            <a:avLst/>
            <a:gdLst/>
            <a:ahLst/>
            <a:cxnLst/>
            <a:rect l="l" t="t" r="r" b="b"/>
            <a:pathLst>
              <a:path w="563999" h="563999">
                <a:moveTo>
                  <a:pt x="0" y="0"/>
                </a:moveTo>
                <a:lnTo>
                  <a:pt x="563999" y="0"/>
                </a:lnTo>
                <a:lnTo>
                  <a:pt x="563999" y="563999"/>
                </a:lnTo>
                <a:lnTo>
                  <a:pt x="0" y="5639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7842576" y="5589063"/>
            <a:ext cx="2602847" cy="1076928"/>
          </a:xfrm>
          <a:custGeom>
            <a:avLst/>
            <a:gdLst/>
            <a:ahLst/>
            <a:cxnLst/>
            <a:rect l="l" t="t" r="r" b="b"/>
            <a:pathLst>
              <a:path w="2602847" h="1076928">
                <a:moveTo>
                  <a:pt x="0" y="0"/>
                </a:moveTo>
                <a:lnTo>
                  <a:pt x="2602848" y="0"/>
                </a:lnTo>
                <a:lnTo>
                  <a:pt x="2602848" y="1076929"/>
                </a:lnTo>
                <a:lnTo>
                  <a:pt x="0" y="1076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753058" y="7814758"/>
            <a:ext cx="452832" cy="452832"/>
          </a:xfrm>
          <a:custGeom>
            <a:avLst/>
            <a:gdLst/>
            <a:ahLst/>
            <a:cxnLst/>
            <a:rect l="l" t="t" r="r" b="b"/>
            <a:pathLst>
              <a:path w="452832" h="452832">
                <a:moveTo>
                  <a:pt x="0" y="0"/>
                </a:moveTo>
                <a:lnTo>
                  <a:pt x="452832" y="0"/>
                </a:lnTo>
                <a:lnTo>
                  <a:pt x="452832" y="452831"/>
                </a:lnTo>
                <a:lnTo>
                  <a:pt x="0" y="4528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5943171" y="5993150"/>
            <a:ext cx="553664" cy="415248"/>
          </a:xfrm>
          <a:custGeom>
            <a:avLst/>
            <a:gdLst/>
            <a:ahLst/>
            <a:cxnLst/>
            <a:rect l="l" t="t" r="r" b="b"/>
            <a:pathLst>
              <a:path w="553664" h="415248">
                <a:moveTo>
                  <a:pt x="0" y="0"/>
                </a:moveTo>
                <a:lnTo>
                  <a:pt x="553664" y="0"/>
                </a:lnTo>
                <a:lnTo>
                  <a:pt x="553664" y="415248"/>
                </a:lnTo>
                <a:lnTo>
                  <a:pt x="0" y="4152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8661360" y="2582649"/>
            <a:ext cx="965279" cy="965279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sp>
        <p:nvSpPr>
          <p:cNvPr id="27" name="Freeform 27"/>
          <p:cNvSpPr/>
          <p:nvPr/>
        </p:nvSpPr>
        <p:spPr>
          <a:xfrm>
            <a:off x="8868869" y="2869945"/>
            <a:ext cx="550262" cy="390686"/>
          </a:xfrm>
          <a:custGeom>
            <a:avLst/>
            <a:gdLst/>
            <a:ahLst/>
            <a:cxnLst/>
            <a:rect l="l" t="t" r="r" b="b"/>
            <a:pathLst>
              <a:path w="550262" h="390686">
                <a:moveTo>
                  <a:pt x="0" y="0"/>
                </a:moveTo>
                <a:lnTo>
                  <a:pt x="550262" y="0"/>
                </a:lnTo>
                <a:lnTo>
                  <a:pt x="550262" y="390686"/>
                </a:lnTo>
                <a:lnTo>
                  <a:pt x="0" y="3906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0956268" y="7843209"/>
            <a:ext cx="679707" cy="395929"/>
          </a:xfrm>
          <a:custGeom>
            <a:avLst/>
            <a:gdLst/>
            <a:ahLst/>
            <a:cxnLst/>
            <a:rect l="l" t="t" r="r" b="b"/>
            <a:pathLst>
              <a:path w="679707" h="395929">
                <a:moveTo>
                  <a:pt x="0" y="0"/>
                </a:moveTo>
                <a:lnTo>
                  <a:pt x="679707" y="0"/>
                </a:lnTo>
                <a:lnTo>
                  <a:pt x="679707" y="395929"/>
                </a:lnTo>
                <a:lnTo>
                  <a:pt x="0" y="3959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1801535" y="6004308"/>
            <a:ext cx="521027" cy="358088"/>
          </a:xfrm>
          <a:custGeom>
            <a:avLst/>
            <a:gdLst/>
            <a:ahLst/>
            <a:cxnLst/>
            <a:rect l="l" t="t" r="r" b="b"/>
            <a:pathLst>
              <a:path w="521027" h="358088">
                <a:moveTo>
                  <a:pt x="0" y="0"/>
                </a:moveTo>
                <a:lnTo>
                  <a:pt x="521027" y="0"/>
                </a:lnTo>
                <a:lnTo>
                  <a:pt x="521027" y="358088"/>
                </a:lnTo>
                <a:lnTo>
                  <a:pt x="0" y="3580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6536505" y="3980001"/>
            <a:ext cx="583902" cy="583902"/>
          </a:xfrm>
          <a:custGeom>
            <a:avLst/>
            <a:gdLst/>
            <a:ahLst/>
            <a:cxnLst/>
            <a:rect l="l" t="t" r="r" b="b"/>
            <a:pathLst>
              <a:path w="583902" h="583902">
                <a:moveTo>
                  <a:pt x="0" y="0"/>
                </a:moveTo>
                <a:lnTo>
                  <a:pt x="583902" y="0"/>
                </a:lnTo>
                <a:lnTo>
                  <a:pt x="583902" y="583902"/>
                </a:lnTo>
                <a:lnTo>
                  <a:pt x="0" y="58390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1794922" y="569901"/>
            <a:ext cx="14698157" cy="733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5237" dirty="0">
                <a:solidFill>
                  <a:srgbClr val="FEBF0E"/>
                </a:solidFill>
                <a:latin typeface="Lora Bold"/>
              </a:rPr>
              <a:t>РАСПРОСТРАНЕНИЕ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33308" y="3505361"/>
            <a:ext cx="5325670" cy="351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84"/>
              </a:lnSpc>
            </a:pPr>
            <a:r>
              <a:rPr lang="en-US" sz="2531">
                <a:solidFill>
                  <a:srgbClr val="203965"/>
                </a:solidFill>
                <a:latin typeface="Lora Bold"/>
              </a:rPr>
              <a:t>Радио - Қазақ радиосы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804044" y="3905610"/>
            <a:ext cx="4475097" cy="315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00"/>
              </a:lnSpc>
            </a:pPr>
            <a:r>
              <a:rPr lang="en-US" sz="1687">
                <a:solidFill>
                  <a:srgbClr val="000000"/>
                </a:solidFill>
                <a:latin typeface="Lora"/>
              </a:rPr>
              <a:t>«Әлеумет тынысы» (вторник, 16:20-16:40)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735549" y="7433856"/>
            <a:ext cx="4423430" cy="351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84"/>
              </a:lnSpc>
            </a:pPr>
            <a:r>
              <a:rPr lang="en-US" sz="2531">
                <a:solidFill>
                  <a:srgbClr val="000000"/>
                </a:solidFill>
                <a:latin typeface="Lora Bold"/>
              </a:rPr>
              <a:t>Социальные сети ИРРД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721535" y="7776534"/>
            <a:ext cx="4517811" cy="315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00"/>
              </a:lnSpc>
            </a:pPr>
            <a:r>
              <a:rPr lang="en-US" sz="1687">
                <a:solidFill>
                  <a:srgbClr val="000000"/>
                </a:solidFill>
                <a:latin typeface="Lora"/>
              </a:rPr>
              <a:t>(YouTube, Instagram, Telegram, Facebook)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458523" y="5714554"/>
            <a:ext cx="2977481" cy="700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84"/>
              </a:lnSpc>
            </a:pPr>
            <a:r>
              <a:rPr lang="en-US" sz="2531">
                <a:solidFill>
                  <a:srgbClr val="000000"/>
                </a:solidFill>
                <a:latin typeface="Lora Bold"/>
              </a:rPr>
              <a:t>Инфографика, инф.листовки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978689" y="3505361"/>
            <a:ext cx="4236886" cy="351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4"/>
              </a:lnSpc>
            </a:pPr>
            <a:r>
              <a:rPr lang="en-US" sz="2531">
                <a:solidFill>
                  <a:srgbClr val="000000"/>
                </a:solidFill>
                <a:latin typeface="Lora Bold"/>
              </a:rPr>
              <a:t>Радио - «Білім айнасы»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2092989" y="3905610"/>
            <a:ext cx="2717107" cy="315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1687">
                <a:solidFill>
                  <a:srgbClr val="000000"/>
                </a:solidFill>
                <a:latin typeface="Lora"/>
              </a:rPr>
              <a:t>(пятница, 15:10-15:30)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2747286" y="5831522"/>
            <a:ext cx="4854760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4"/>
              </a:lnSpc>
            </a:pPr>
            <a:r>
              <a:rPr lang="en-US" sz="2531" dirty="0" err="1">
                <a:solidFill>
                  <a:srgbClr val="000000"/>
                </a:solidFill>
                <a:latin typeface="Lora Bold"/>
              </a:rPr>
              <a:t>газета</a:t>
            </a:r>
            <a:r>
              <a:rPr lang="en-US" sz="2531" dirty="0">
                <a:solidFill>
                  <a:srgbClr val="000000"/>
                </a:solidFill>
                <a:latin typeface="Lora Bold"/>
              </a:rPr>
              <a:t> </a:t>
            </a:r>
            <a:r>
              <a:rPr lang="ru-RU" sz="2531" dirty="0">
                <a:solidFill>
                  <a:srgbClr val="000000"/>
                </a:solidFill>
                <a:latin typeface="Lora Bold"/>
              </a:rPr>
              <a:t>«</a:t>
            </a:r>
            <a:r>
              <a:rPr lang="en-US" sz="2531" dirty="0" err="1">
                <a:solidFill>
                  <a:srgbClr val="000000"/>
                </a:solidFill>
                <a:latin typeface="Lora Bold"/>
              </a:rPr>
              <a:t>Егемен</a:t>
            </a:r>
            <a:r>
              <a:rPr lang="en-US" sz="2531" dirty="0">
                <a:solidFill>
                  <a:srgbClr val="000000"/>
                </a:solidFill>
                <a:latin typeface="Lora Bold"/>
              </a:rPr>
              <a:t> </a:t>
            </a:r>
            <a:r>
              <a:rPr lang="en-US" sz="2531" dirty="0" err="1">
                <a:solidFill>
                  <a:srgbClr val="000000"/>
                </a:solidFill>
                <a:latin typeface="Lora Bold"/>
              </a:rPr>
              <a:t>Қазақстан</a:t>
            </a:r>
            <a:r>
              <a:rPr lang="ru-RU" sz="2531" dirty="0">
                <a:solidFill>
                  <a:srgbClr val="000000"/>
                </a:solidFill>
                <a:latin typeface="Lora Bold"/>
              </a:rPr>
              <a:t>»</a:t>
            </a:r>
            <a:r>
              <a:rPr lang="en-US" sz="2531" dirty="0">
                <a:solidFill>
                  <a:srgbClr val="000000"/>
                </a:solidFill>
                <a:latin typeface="Lora Bold"/>
              </a:rPr>
              <a:t>  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2256193" y="7433856"/>
            <a:ext cx="2447052" cy="351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4"/>
              </a:lnSpc>
            </a:pPr>
            <a:r>
              <a:rPr lang="en-US" sz="2531">
                <a:solidFill>
                  <a:srgbClr val="000000"/>
                </a:solidFill>
                <a:latin typeface="Lora Bold"/>
              </a:rPr>
              <a:t>сайт ИРРД 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256193" y="7776534"/>
            <a:ext cx="2717107" cy="315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1687">
                <a:solidFill>
                  <a:srgbClr val="000000"/>
                </a:solidFill>
                <a:latin typeface="Lora"/>
              </a:rPr>
              <a:t>www.irrd.kz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5943171" y="1765572"/>
            <a:ext cx="6912522" cy="355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4"/>
              </a:lnSpc>
            </a:pPr>
            <a:r>
              <a:rPr lang="en-US" sz="2531">
                <a:solidFill>
                  <a:srgbClr val="000000"/>
                </a:solidFill>
                <a:latin typeface="Lora Bold"/>
              </a:rPr>
              <a:t>ТВ - Еларна, «Білім жолында» 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7785446" y="2156847"/>
            <a:ext cx="2717107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1687">
                <a:solidFill>
                  <a:srgbClr val="000000"/>
                </a:solidFill>
                <a:latin typeface="Lora"/>
              </a:rPr>
              <a:t>(по субботам)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2862758" y="-6866691"/>
            <a:ext cx="11864520" cy="11190615"/>
            <a:chOff x="0" y="0"/>
            <a:chExt cx="6350000" cy="59893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989320"/>
            </a:xfrm>
            <a:custGeom>
              <a:avLst/>
              <a:gdLst/>
              <a:ahLst/>
              <a:cxnLst/>
              <a:rect l="l" t="t" r="r" b="b"/>
              <a:pathLst>
                <a:path w="6350000" h="5989320">
                  <a:moveTo>
                    <a:pt x="5332730" y="0"/>
                  </a:moveTo>
                  <a:lnTo>
                    <a:pt x="1017270" y="0"/>
                  </a:lnTo>
                  <a:cubicBezTo>
                    <a:pt x="455930" y="0"/>
                    <a:pt x="0" y="455930"/>
                    <a:pt x="0" y="1017270"/>
                  </a:cubicBezTo>
                  <a:lnTo>
                    <a:pt x="0" y="3679190"/>
                  </a:lnTo>
                  <a:cubicBezTo>
                    <a:pt x="0" y="4240530"/>
                    <a:pt x="455930" y="4696460"/>
                    <a:pt x="1017270" y="4696460"/>
                  </a:cubicBezTo>
                  <a:lnTo>
                    <a:pt x="1800860" y="4696460"/>
                  </a:lnTo>
                  <a:lnTo>
                    <a:pt x="1800860" y="5989320"/>
                  </a:lnTo>
                  <a:lnTo>
                    <a:pt x="2532380" y="4696460"/>
                  </a:lnTo>
                  <a:lnTo>
                    <a:pt x="5332730" y="4696460"/>
                  </a:lnTo>
                  <a:cubicBezTo>
                    <a:pt x="5894070" y="4696460"/>
                    <a:pt x="6350000" y="4240530"/>
                    <a:pt x="6350000" y="3679190"/>
                  </a:cubicBezTo>
                  <a:lnTo>
                    <a:pt x="6350000" y="1017270"/>
                  </a:lnTo>
                  <a:cubicBezTo>
                    <a:pt x="6350000" y="455930"/>
                    <a:pt x="5895340" y="0"/>
                    <a:pt x="5332730" y="0"/>
                  </a:cubicBez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5256439" y="579578"/>
            <a:ext cx="3717891" cy="371789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5354020" y="677166"/>
            <a:ext cx="3522729" cy="3522715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5459" t="-21458" r="-45026" b="-9394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929774" y="4323924"/>
            <a:ext cx="2224592" cy="2224592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2012349" y="4406503"/>
            <a:ext cx="2059442" cy="2059433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462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8753256" y="4241345"/>
            <a:ext cx="2224592" cy="222459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8835831" y="4323924"/>
            <a:ext cx="2059442" cy="2059433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557" r="-557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14848481" y="4228529"/>
            <a:ext cx="2224592" cy="2224592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4931056" y="4323924"/>
            <a:ext cx="2059442" cy="2059433"/>
            <a:chOff x="0" y="0"/>
            <a:chExt cx="6350000" cy="634997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5187" r="-25187"/>
              </a:stretch>
            </a:blipFill>
          </p:spPr>
        </p:sp>
      </p:grpSp>
      <p:sp>
        <p:nvSpPr>
          <p:cNvPr id="20" name="AutoShape 20"/>
          <p:cNvSpPr/>
          <p:nvPr/>
        </p:nvSpPr>
        <p:spPr>
          <a:xfrm>
            <a:off x="9536798" y="1825214"/>
            <a:ext cx="1137197" cy="0"/>
          </a:xfrm>
          <a:prstGeom prst="line">
            <a:avLst/>
          </a:prstGeom>
          <a:ln w="57150" cap="flat">
            <a:solidFill>
              <a:srgbClr val="FEBF0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TextBox 21"/>
          <p:cNvSpPr txBox="1"/>
          <p:nvPr/>
        </p:nvSpPr>
        <p:spPr>
          <a:xfrm>
            <a:off x="9144000" y="2144949"/>
            <a:ext cx="8751334" cy="142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1800">
                <a:solidFill>
                  <a:srgbClr val="000000"/>
                </a:solidFill>
                <a:latin typeface="Lora"/>
              </a:rPr>
              <a:t> В рамках Форума состоялась встреча  руководителя отдела международных проектов «Успеть до пяти» фонда   Minderoo  Натаниэль Фу  из Австралии с директором Департамента дошкольного образования МП РК Жумадильдаевой Н. В.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41288" y="6672340"/>
            <a:ext cx="4001563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dirty="0" err="1">
                <a:solidFill>
                  <a:srgbClr val="203965"/>
                </a:solidFill>
                <a:latin typeface="Lora Bold"/>
              </a:rPr>
              <a:t>Контент</a:t>
            </a:r>
            <a:r>
              <a:rPr lang="en-US" sz="2499" dirty="0">
                <a:solidFill>
                  <a:srgbClr val="203965"/>
                </a:solidFill>
                <a:latin typeface="Lora Bold"/>
              </a:rPr>
              <a:t> </a:t>
            </a:r>
            <a:r>
              <a:rPr lang="" sz="2499">
                <a:solidFill>
                  <a:srgbClr val="203965"/>
                </a:solidFill>
                <a:latin typeface="Lora Bold"/>
              </a:rPr>
              <a:t>П</a:t>
            </a:r>
            <a:r>
              <a:rPr lang="en-US" sz="2499" dirty="0" err="1">
                <a:solidFill>
                  <a:srgbClr val="203965"/>
                </a:solidFill>
                <a:latin typeface="Lora Bold"/>
              </a:rPr>
              <a:t>рограммы</a:t>
            </a:r>
            <a:endParaRPr lang="en-US" sz="2499" dirty="0">
              <a:solidFill>
                <a:srgbClr val="203965"/>
              </a:solidFill>
              <a:latin typeface="Lora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028700" y="7418465"/>
            <a:ext cx="4325320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1500" dirty="0" err="1">
                <a:solidFill>
                  <a:srgbClr val="000000"/>
                </a:solidFill>
                <a:latin typeface="Lora"/>
              </a:rPr>
              <a:t>Стратегия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разработки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контента</a:t>
            </a:r>
            <a:r>
              <a:rPr lang="ru-RU" sz="1500" dirty="0">
                <a:solidFill>
                  <a:srgbClr val="000000"/>
                </a:solidFill>
                <a:latin typeface="Lora"/>
              </a:rPr>
              <a:t> «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Успеть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до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пяти</a:t>
            </a:r>
            <a:r>
              <a:rPr lang="ru-RU" sz="1500" dirty="0">
                <a:solidFill>
                  <a:srgbClr val="000000"/>
                </a:solidFill>
                <a:latin typeface="Lora"/>
              </a:rPr>
              <a:t>»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основана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на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фактических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данных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сочетает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нейробиологические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исследования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Сиднейского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Университета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разума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мозга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, в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программе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адаптируется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к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потребностям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контексту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каждой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страны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.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049311" y="6672340"/>
            <a:ext cx="3852391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>
                <a:solidFill>
                  <a:srgbClr val="203965"/>
                </a:solidFill>
                <a:latin typeface="Lora Bold"/>
              </a:rPr>
              <a:t>Сроки реализации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432953" y="6672340"/>
            <a:ext cx="4968933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dirty="0" err="1">
                <a:solidFill>
                  <a:srgbClr val="203965"/>
                </a:solidFill>
                <a:latin typeface="Lora Bold"/>
              </a:rPr>
              <a:t>Ожидаемые</a:t>
            </a:r>
            <a:r>
              <a:rPr lang="en-US" sz="2499" dirty="0">
                <a:solidFill>
                  <a:srgbClr val="203965"/>
                </a:solidFill>
                <a:latin typeface="Lora Bold"/>
              </a:rPr>
              <a:t> </a:t>
            </a:r>
            <a:r>
              <a:rPr lang="en-US" sz="2499" dirty="0" err="1">
                <a:solidFill>
                  <a:srgbClr val="203965"/>
                </a:solidFill>
                <a:latin typeface="Lora Bold"/>
              </a:rPr>
              <a:t>результаты</a:t>
            </a:r>
            <a:endParaRPr lang="en-US" sz="2499" dirty="0">
              <a:solidFill>
                <a:srgbClr val="203965"/>
              </a:solidFill>
              <a:latin typeface="Lora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9144000" y="617678"/>
            <a:ext cx="9144000" cy="111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9"/>
              </a:lnSpc>
            </a:pPr>
            <a:r>
              <a:rPr lang="" sz="3999">
                <a:solidFill>
                  <a:srgbClr val="203965"/>
                </a:solidFill>
                <a:latin typeface="Lora Bold"/>
              </a:rPr>
              <a:t>Р</a:t>
            </a:r>
            <a:r>
              <a:rPr lang="en-US" sz="3999" dirty="0" err="1">
                <a:solidFill>
                  <a:srgbClr val="203965"/>
                </a:solidFill>
                <a:latin typeface="Lora Bold"/>
              </a:rPr>
              <a:t>одительский</a:t>
            </a:r>
            <a:r>
              <a:rPr lang="en-US" sz="3999" dirty="0">
                <a:solidFill>
                  <a:srgbClr val="203965"/>
                </a:solidFill>
                <a:latin typeface="Lora Bold"/>
              </a:rPr>
              <a:t> </a:t>
            </a:r>
            <a:r>
              <a:rPr lang="en-US" sz="3999" dirty="0" err="1">
                <a:solidFill>
                  <a:srgbClr val="203965"/>
                </a:solidFill>
                <a:latin typeface="Lora Bold"/>
              </a:rPr>
              <a:t>форум</a:t>
            </a:r>
            <a:r>
              <a:rPr lang="en-US" sz="3999" dirty="0">
                <a:solidFill>
                  <a:srgbClr val="203965"/>
                </a:solidFill>
                <a:latin typeface="Lora Bold"/>
              </a:rPr>
              <a:t>  «</a:t>
            </a:r>
            <a:r>
              <a:rPr lang="en-US" sz="3999" dirty="0" err="1">
                <a:solidFill>
                  <a:srgbClr val="203965"/>
                </a:solidFill>
                <a:latin typeface="Lora Bold"/>
              </a:rPr>
              <a:t>Ұрпақтар</a:t>
            </a:r>
            <a:r>
              <a:rPr lang="en-US" sz="3999" dirty="0">
                <a:solidFill>
                  <a:srgbClr val="203965"/>
                </a:solidFill>
                <a:latin typeface="Lora Bold"/>
              </a:rPr>
              <a:t> </a:t>
            </a:r>
            <a:r>
              <a:rPr lang="en-US" sz="3999" dirty="0" err="1">
                <a:solidFill>
                  <a:srgbClr val="203965"/>
                </a:solidFill>
                <a:latin typeface="Lora Bold"/>
              </a:rPr>
              <a:t>сабақтастығы</a:t>
            </a:r>
            <a:r>
              <a:rPr lang="en-US" sz="3999" dirty="0">
                <a:solidFill>
                  <a:srgbClr val="203965"/>
                </a:solidFill>
                <a:latin typeface="Lora Bold"/>
              </a:rPr>
              <a:t>»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167814" y="7161290"/>
            <a:ext cx="3615386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1500">
                <a:solidFill>
                  <a:srgbClr val="000000"/>
                </a:solidFill>
                <a:latin typeface="Lora"/>
              </a:rPr>
              <a:t>Реализация проекта запланирована на 2023-2024 гг.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192001" y="7056515"/>
            <a:ext cx="6209886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23850" lvl="1" indent="-161925" algn="l">
              <a:lnSpc>
                <a:spcPts val="2400"/>
              </a:lnSpc>
              <a:buFont typeface="Arial"/>
              <a:buChar char="•"/>
            </a:pP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осведомленность</a:t>
            </a:r>
            <a:r>
              <a:rPr lang="ru-RU" sz="1500" dirty="0">
                <a:solidFill>
                  <a:srgbClr val="000000"/>
                </a:solidFill>
                <a:latin typeface="Lora"/>
              </a:rPr>
              <a:t> родителей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в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Казахстане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о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важности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развития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детей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раннего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возраста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с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помощью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" sz="1500">
                <a:solidFill>
                  <a:srgbClr val="000000"/>
                </a:solidFill>
                <a:latin typeface="Lora"/>
              </a:rPr>
              <a:t>мобильного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приложения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;</a:t>
            </a:r>
          </a:p>
          <a:p>
            <a:pPr marL="323850" lvl="1" indent="-161925" algn="l">
              <a:lnSpc>
                <a:spcPts val="2400"/>
              </a:lnSpc>
              <a:buFont typeface="Arial"/>
              <a:buChar char="•"/>
            </a:pP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возможность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помочь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каждому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ребенку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полностью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раскрыть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свой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потенциал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предоставляя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доступную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знакомую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информацию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через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" sz="1500">
                <a:solidFill>
                  <a:srgbClr val="000000"/>
                </a:solidFill>
                <a:latin typeface="Lora"/>
              </a:rPr>
              <a:t>мобильное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приложение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;</a:t>
            </a:r>
          </a:p>
          <a:p>
            <a:pPr marL="323850" lvl="1" indent="-161925" algn="l">
              <a:lnSpc>
                <a:spcPts val="2400"/>
              </a:lnSpc>
              <a:buFont typeface="Arial"/>
              <a:buChar char="•"/>
            </a:pP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перемены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в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отношении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важности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развития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детей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в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раннем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возрасте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.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838200" y="1730637"/>
            <a:ext cx="3695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Lora Bold"/>
              </a:rPr>
              <a:t>15 </a:t>
            </a:r>
            <a:r>
              <a:rPr lang="en-US" sz="4000" dirty="0" err="1">
                <a:solidFill>
                  <a:schemeClr val="bg1"/>
                </a:solidFill>
                <a:latin typeface="Lora Bold"/>
              </a:rPr>
              <a:t>мая</a:t>
            </a:r>
            <a:r>
              <a:rPr lang="en-US" sz="4000" dirty="0">
                <a:solidFill>
                  <a:schemeClr val="bg1"/>
                </a:solidFill>
                <a:latin typeface="Lora Bold"/>
              </a:rPr>
              <a:t> 2023 г. 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576" y="-1"/>
            <a:ext cx="9427550" cy="6362701"/>
            <a:chOff x="0" y="0"/>
            <a:chExt cx="3122452" cy="37573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22452" cy="3757364"/>
            </a:xfrm>
            <a:custGeom>
              <a:avLst/>
              <a:gdLst/>
              <a:ahLst/>
              <a:cxnLst/>
              <a:rect l="l" t="t" r="r" b="b"/>
              <a:pathLst>
                <a:path w="3122452" h="3757364">
                  <a:moveTo>
                    <a:pt x="0" y="0"/>
                  </a:moveTo>
                  <a:lnTo>
                    <a:pt x="3122452" y="0"/>
                  </a:lnTo>
                  <a:lnTo>
                    <a:pt x="3122452" y="3757364"/>
                  </a:lnTo>
                  <a:lnTo>
                    <a:pt x="0" y="3757364"/>
                  </a:lnTo>
                  <a:close/>
                </a:path>
              </a:pathLst>
            </a:custGeom>
            <a:solidFill>
              <a:srgbClr val="FFC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9464126" cy="1250291"/>
            <a:chOff x="0" y="0"/>
            <a:chExt cx="3122452" cy="4561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22452" cy="456110"/>
            </a:xfrm>
            <a:custGeom>
              <a:avLst/>
              <a:gdLst/>
              <a:ahLst/>
              <a:cxnLst/>
              <a:rect l="l" t="t" r="r" b="b"/>
              <a:pathLst>
                <a:path w="3122452" h="456110">
                  <a:moveTo>
                    <a:pt x="0" y="0"/>
                  </a:moveTo>
                  <a:lnTo>
                    <a:pt x="3122452" y="0"/>
                  </a:lnTo>
                  <a:lnTo>
                    <a:pt x="3122452" y="456110"/>
                  </a:lnTo>
                  <a:lnTo>
                    <a:pt x="0" y="456110"/>
                  </a:lnTo>
                  <a:close/>
                </a:path>
              </a:pathLst>
            </a:custGeom>
            <a:solidFill>
              <a:srgbClr val="002060"/>
            </a:solidFill>
          </p:spPr>
        </p:sp>
      </p:grpSp>
      <p:sp>
        <p:nvSpPr>
          <p:cNvPr id="16" name="Freeform 16"/>
          <p:cNvSpPr/>
          <p:nvPr/>
        </p:nvSpPr>
        <p:spPr>
          <a:xfrm>
            <a:off x="140208" y="6819900"/>
            <a:ext cx="4352229" cy="2798712"/>
          </a:xfrm>
          <a:custGeom>
            <a:avLst/>
            <a:gdLst/>
            <a:ahLst/>
            <a:cxnLst/>
            <a:rect l="l" t="t" r="r" b="b"/>
            <a:pathLst>
              <a:path w="4352229" h="2798712">
                <a:moveTo>
                  <a:pt x="0" y="0"/>
                </a:moveTo>
                <a:lnTo>
                  <a:pt x="4352229" y="0"/>
                </a:lnTo>
                <a:lnTo>
                  <a:pt x="4352229" y="2798712"/>
                </a:lnTo>
                <a:lnTo>
                  <a:pt x="0" y="27987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18" r="-7403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464126" y="17282"/>
            <a:ext cx="8823874" cy="2466018"/>
          </a:xfrm>
          <a:custGeom>
            <a:avLst/>
            <a:gdLst/>
            <a:ahLst/>
            <a:cxnLst/>
            <a:rect l="l" t="t" r="r" b="b"/>
            <a:pathLst>
              <a:path w="9728711" h="2466018">
                <a:moveTo>
                  <a:pt x="0" y="0"/>
                </a:moveTo>
                <a:lnTo>
                  <a:pt x="9728711" y="0"/>
                </a:lnTo>
                <a:lnTo>
                  <a:pt x="9728711" y="2466019"/>
                </a:lnTo>
                <a:lnTo>
                  <a:pt x="0" y="24660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7941" b="-97941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105400" y="6821424"/>
            <a:ext cx="4358726" cy="2798712"/>
          </a:xfrm>
          <a:custGeom>
            <a:avLst/>
            <a:gdLst/>
            <a:ahLst/>
            <a:cxnLst/>
            <a:rect l="l" t="t" r="r" b="b"/>
            <a:pathLst>
              <a:path w="4358726" h="2798712">
                <a:moveTo>
                  <a:pt x="0" y="0"/>
                </a:moveTo>
                <a:lnTo>
                  <a:pt x="4358726" y="0"/>
                </a:lnTo>
                <a:lnTo>
                  <a:pt x="4358726" y="2798712"/>
                </a:lnTo>
                <a:lnTo>
                  <a:pt x="0" y="27987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402" b="-8402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340392" y="419100"/>
            <a:ext cx="5868171" cy="689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60"/>
              </a:lnSpc>
            </a:pPr>
            <a:r>
              <a:rPr lang="en-US" sz="4000" dirty="0" err="1">
                <a:solidFill>
                  <a:srgbClr val="FFFFFF"/>
                </a:solidFill>
                <a:latin typeface="Lora Bold"/>
              </a:rPr>
              <a:t>Проведение</a:t>
            </a:r>
            <a:r>
              <a:rPr lang="" sz="4000">
                <a:solidFill>
                  <a:srgbClr val="FFFFFF"/>
                </a:solidFill>
                <a:latin typeface="Lora Bold"/>
              </a:rPr>
              <a:t> </a:t>
            </a:r>
            <a:r>
              <a:rPr lang="en-US" sz="4000" dirty="0">
                <a:solidFill>
                  <a:srgbClr val="FFC000"/>
                </a:solidFill>
                <a:latin typeface="Lora Bold"/>
              </a:rPr>
              <a:t>Beta test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79798" y="2289788"/>
            <a:ext cx="7251004" cy="249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indent="-285750" algn="l">
              <a:buFont typeface="Wingdings" pitchFamily="2" charset="2"/>
              <a:buChar char="ü"/>
            </a:pPr>
            <a:r>
              <a:rPr lang="en-US" sz="1800" b="1" dirty="0" err="1">
                <a:solidFill>
                  <a:srgbClr val="002060"/>
                </a:solidFill>
                <a:latin typeface="Lora"/>
              </a:rPr>
              <a:t>Семей</a:t>
            </a:r>
            <a:r>
              <a:rPr lang="en-US" sz="1800" b="1" dirty="0">
                <a:solidFill>
                  <a:srgbClr val="002060"/>
                </a:solidFill>
                <a:latin typeface="Lora"/>
              </a:rPr>
              <a:t>,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детский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сад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“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Ақбота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”;</a:t>
            </a:r>
          </a:p>
          <a:p>
            <a:pPr marL="285750" indent="-285750" algn="l">
              <a:buFont typeface="Wingdings" pitchFamily="2" charset="2"/>
              <a:buChar char="ü"/>
            </a:pPr>
            <a:endParaRPr lang="en-US" sz="1800" dirty="0">
              <a:solidFill>
                <a:srgbClr val="002060"/>
              </a:solidFill>
              <a:latin typeface="Lora"/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en-US" b="1" dirty="0" err="1">
                <a:solidFill>
                  <a:srgbClr val="002060"/>
                </a:solidFill>
                <a:latin typeface="Lora"/>
              </a:rPr>
              <a:t>Караганда</a:t>
            </a:r>
            <a:r>
              <a:rPr lang="en-US" b="1" dirty="0">
                <a:solidFill>
                  <a:srgbClr val="002060"/>
                </a:solidFill>
                <a:latin typeface="Lora"/>
              </a:rPr>
              <a:t>,</a:t>
            </a:r>
            <a:r>
              <a:rPr lang="en-US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детский</a:t>
            </a:r>
            <a:r>
              <a:rPr lang="en-US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сад</a:t>
            </a:r>
            <a:r>
              <a:rPr lang="en-US" dirty="0">
                <a:solidFill>
                  <a:srgbClr val="002060"/>
                </a:solidFill>
                <a:latin typeface="Lora"/>
              </a:rPr>
              <a:t> “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Шаңырақ</a:t>
            </a:r>
            <a:r>
              <a:rPr lang="en-US" dirty="0">
                <a:solidFill>
                  <a:srgbClr val="002060"/>
                </a:solidFill>
                <a:latin typeface="Lora"/>
              </a:rPr>
              <a:t>”;</a:t>
            </a:r>
          </a:p>
          <a:p>
            <a:pPr marL="285750" indent="-285750" algn="l">
              <a:buFont typeface="Wingdings" pitchFamily="2" charset="2"/>
              <a:buChar char="ü"/>
            </a:pPr>
            <a:endParaRPr lang="en-US" sz="1800" dirty="0">
              <a:solidFill>
                <a:srgbClr val="002060"/>
              </a:solidFill>
              <a:latin typeface="Lora"/>
            </a:endParaRPr>
          </a:p>
          <a:p>
            <a:pPr marL="1200150" lvl="2" indent="-285750">
              <a:buFont typeface="Wingdings" pitchFamily="2" charset="2"/>
              <a:buChar char="ü"/>
            </a:pPr>
            <a:r>
              <a:rPr lang="en-US" b="1" dirty="0" err="1">
                <a:solidFill>
                  <a:srgbClr val="002060"/>
                </a:solidFill>
                <a:latin typeface="Lora"/>
              </a:rPr>
              <a:t>село</a:t>
            </a:r>
            <a:r>
              <a:rPr lang="en-US" b="1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Lora"/>
              </a:rPr>
              <a:t>Шиелі</a:t>
            </a:r>
            <a:r>
              <a:rPr lang="en-US" dirty="0">
                <a:solidFill>
                  <a:srgbClr val="002060"/>
                </a:solidFill>
                <a:latin typeface="Lora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детский</a:t>
            </a:r>
            <a:r>
              <a:rPr lang="en-US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сад</a:t>
            </a:r>
            <a:r>
              <a:rPr lang="en-US" dirty="0">
                <a:solidFill>
                  <a:srgbClr val="002060"/>
                </a:solidFill>
                <a:latin typeface="Lora"/>
              </a:rPr>
              <a:t> “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Айналайын</a:t>
            </a:r>
            <a:r>
              <a:rPr lang="en-US" dirty="0">
                <a:solidFill>
                  <a:srgbClr val="002060"/>
                </a:solidFill>
                <a:latin typeface="Lora"/>
              </a:rPr>
              <a:t>”; </a:t>
            </a:r>
          </a:p>
          <a:p>
            <a:pPr marL="285750" indent="-285750" algn="l">
              <a:buFont typeface="Wingdings" pitchFamily="2" charset="2"/>
              <a:buChar char="ü"/>
            </a:pPr>
            <a:endParaRPr lang="en-US" sz="1800" dirty="0">
              <a:solidFill>
                <a:srgbClr val="002060"/>
              </a:solidFill>
              <a:latin typeface="Lora"/>
            </a:endParaRPr>
          </a:p>
          <a:p>
            <a:pPr marL="1657350" lvl="3" indent="-285750">
              <a:buFont typeface="Wingdings" pitchFamily="2" charset="2"/>
              <a:buChar char="ü"/>
            </a:pPr>
            <a:r>
              <a:rPr lang="en-US" b="1" dirty="0" err="1">
                <a:solidFill>
                  <a:srgbClr val="002060"/>
                </a:solidFill>
                <a:latin typeface="Lora"/>
              </a:rPr>
              <a:t>Актобе</a:t>
            </a:r>
            <a:r>
              <a:rPr lang="en-US" dirty="0">
                <a:solidFill>
                  <a:srgbClr val="002060"/>
                </a:solidFill>
                <a:latin typeface="Lora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детский</a:t>
            </a:r>
            <a:r>
              <a:rPr lang="en-US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сад</a:t>
            </a:r>
            <a:r>
              <a:rPr lang="en-US" dirty="0">
                <a:solidFill>
                  <a:srgbClr val="002060"/>
                </a:solidFill>
                <a:latin typeface="Lora"/>
              </a:rPr>
              <a:t> “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Нұрсәт</a:t>
            </a:r>
            <a:r>
              <a:rPr lang="en-US" dirty="0">
                <a:solidFill>
                  <a:srgbClr val="002060"/>
                </a:solidFill>
                <a:latin typeface="Lora"/>
              </a:rPr>
              <a:t>”; </a:t>
            </a:r>
          </a:p>
          <a:p>
            <a:pPr marL="285750" indent="-285750" algn="l">
              <a:buFont typeface="Wingdings" pitchFamily="2" charset="2"/>
              <a:buChar char="ü"/>
            </a:pPr>
            <a:endParaRPr lang="en-US" sz="1800" dirty="0">
              <a:solidFill>
                <a:srgbClr val="002060"/>
              </a:solidFill>
              <a:latin typeface="Lora"/>
            </a:endParaRPr>
          </a:p>
          <a:p>
            <a:pPr marL="2114550" lvl="4" indent="-285750">
              <a:buFont typeface="Wingdings" pitchFamily="2" charset="2"/>
              <a:buChar char="ü"/>
            </a:pPr>
            <a:r>
              <a:rPr lang="en-US" b="1" dirty="0" err="1">
                <a:solidFill>
                  <a:srgbClr val="002060"/>
                </a:solidFill>
                <a:latin typeface="Lora"/>
              </a:rPr>
              <a:t>Астана</a:t>
            </a:r>
            <a:r>
              <a:rPr lang="en-US" dirty="0">
                <a:solidFill>
                  <a:srgbClr val="002060"/>
                </a:solidFill>
                <a:latin typeface="Lora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встреча</a:t>
            </a:r>
            <a:r>
              <a:rPr lang="en-US" dirty="0">
                <a:solidFill>
                  <a:srgbClr val="002060"/>
                </a:solidFill>
                <a:latin typeface="Lora"/>
              </a:rPr>
              <a:t> с 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экспертами</a:t>
            </a:r>
            <a:endParaRPr lang="en-US" dirty="0">
              <a:solidFill>
                <a:srgbClr val="002060"/>
              </a:solidFill>
              <a:latin typeface="Lora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34112" y="4987715"/>
            <a:ext cx="8305800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algn="l">
              <a:lnSpc>
                <a:spcPts val="2880"/>
              </a:lnSpc>
              <a:buFont typeface="Wingdings" pitchFamily="2" charset="2"/>
              <a:buChar char="ü"/>
            </a:pPr>
            <a:r>
              <a:rPr lang="en-US" sz="1800" b="1" dirty="0" err="1">
                <a:solidFill>
                  <a:srgbClr val="002060"/>
                </a:solidFill>
                <a:latin typeface="Lora"/>
              </a:rPr>
              <a:t>Участники</a:t>
            </a:r>
            <a:r>
              <a:rPr lang="en-US" sz="1800" b="1" dirty="0">
                <a:solidFill>
                  <a:srgbClr val="002060"/>
                </a:solidFill>
                <a:latin typeface="Lora"/>
              </a:rPr>
              <a:t>: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родители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ru-RU" sz="1800" dirty="0">
                <a:solidFill>
                  <a:srgbClr val="002060"/>
                </a:solidFill>
                <a:latin typeface="Lora"/>
              </a:rPr>
              <a:t>гос.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детских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садов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родители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частных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детских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садов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Казахстанской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ассоциации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непрерывного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образования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 (КАНО</a:t>
            </a:r>
            <a:r>
              <a:rPr lang="en-US" sz="1800" dirty="0">
                <a:solidFill>
                  <a:srgbClr val="FEBF0E"/>
                </a:solidFill>
                <a:latin typeface="Lora"/>
              </a:rPr>
              <a:t>).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78540" y="1475518"/>
            <a:ext cx="7853720" cy="515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9"/>
              </a:lnSpc>
            </a:pPr>
            <a:r>
              <a:rPr lang="en-US" sz="2800" i="1" dirty="0">
                <a:solidFill>
                  <a:schemeClr val="bg1"/>
                </a:solidFill>
                <a:latin typeface="Lora Bold"/>
              </a:rPr>
              <a:t>23 </a:t>
            </a:r>
            <a:r>
              <a:rPr lang="en-US" sz="2800" i="1" dirty="0" err="1">
                <a:solidFill>
                  <a:schemeClr val="bg1"/>
                </a:solidFill>
                <a:latin typeface="Lora Bold"/>
              </a:rPr>
              <a:t>октября</a:t>
            </a:r>
            <a:r>
              <a:rPr lang="en-US" sz="2800" i="1" dirty="0">
                <a:solidFill>
                  <a:schemeClr val="bg1"/>
                </a:solidFill>
                <a:latin typeface="Lora Bold"/>
              </a:rPr>
              <a:t> - 3 </a:t>
            </a:r>
            <a:r>
              <a:rPr lang="en-US" sz="2800" i="1" dirty="0" err="1">
                <a:solidFill>
                  <a:schemeClr val="bg1"/>
                </a:solidFill>
                <a:latin typeface="Lora Bold"/>
              </a:rPr>
              <a:t>ноября</a:t>
            </a:r>
            <a:r>
              <a:rPr lang="en-US" sz="2800" i="1" dirty="0">
                <a:solidFill>
                  <a:schemeClr val="bg1"/>
                </a:solidFill>
                <a:latin typeface="Lora Bold"/>
              </a:rPr>
              <a:t> 2023 г.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4488" y="5829300"/>
            <a:ext cx="8421624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algn="l">
              <a:lnSpc>
                <a:spcPts val="2880"/>
              </a:lnSpc>
              <a:buFont typeface="Wingdings" pitchFamily="2" charset="2"/>
              <a:buChar char="ü"/>
            </a:pPr>
            <a:r>
              <a:rPr lang="en-US" sz="1800" b="1" dirty="0" err="1">
                <a:solidFill>
                  <a:srgbClr val="002060"/>
                </a:solidFill>
                <a:latin typeface="Lora"/>
              </a:rPr>
              <a:t>Формат</a:t>
            </a:r>
            <a:r>
              <a:rPr lang="en-US" sz="1800" b="1" dirty="0">
                <a:solidFill>
                  <a:srgbClr val="002060"/>
                </a:solidFill>
                <a:latin typeface="Lora"/>
              </a:rPr>
              <a:t>: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фокус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группа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(3 ч.), 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индивидуальное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интервьюирование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(2 ч.)</a:t>
            </a:r>
          </a:p>
        </p:txBody>
      </p:sp>
      <p:sp>
        <p:nvSpPr>
          <p:cNvPr id="27" name="TextBox 23"/>
          <p:cNvSpPr txBox="1"/>
          <p:nvPr/>
        </p:nvSpPr>
        <p:spPr>
          <a:xfrm>
            <a:off x="9999362" y="2781300"/>
            <a:ext cx="6848564" cy="56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9"/>
              </a:lnSpc>
            </a:pPr>
            <a:r>
              <a:rPr lang="en-US" sz="3999" dirty="0" err="1">
                <a:solidFill>
                  <a:srgbClr val="203965"/>
                </a:solidFill>
                <a:latin typeface="Lora Bold"/>
              </a:rPr>
              <a:t>Результат</a:t>
            </a:r>
            <a:r>
              <a:rPr lang="en-US" sz="3999" dirty="0">
                <a:solidFill>
                  <a:srgbClr val="203965"/>
                </a:solidFill>
                <a:latin typeface="Lora Bold"/>
              </a:rPr>
              <a:t>:</a:t>
            </a:r>
          </a:p>
        </p:txBody>
      </p:sp>
      <p:sp>
        <p:nvSpPr>
          <p:cNvPr id="28" name="TextBox 24"/>
          <p:cNvSpPr txBox="1"/>
          <p:nvPr/>
        </p:nvSpPr>
        <p:spPr>
          <a:xfrm>
            <a:off x="9753600" y="3500128"/>
            <a:ext cx="8160974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88620" lvl="1" indent="-194310" algn="l">
              <a:lnSpc>
                <a:spcPct val="200000"/>
              </a:lnSpc>
              <a:buFont typeface="Arial"/>
              <a:buChar char="•"/>
            </a:pPr>
            <a:r>
              <a:rPr lang="en-US" sz="1800" dirty="0" err="1">
                <a:solidFill>
                  <a:srgbClr val="000000"/>
                </a:solidFill>
                <a:latin typeface="Lora"/>
              </a:rPr>
              <a:t>Родители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очень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обеспокоены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поздним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появлением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речи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у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детей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;</a:t>
            </a:r>
          </a:p>
          <a:p>
            <a:pPr marL="388620" lvl="1" indent="-194310" algn="l">
              <a:lnSpc>
                <a:spcPct val="200000"/>
              </a:lnSpc>
              <a:buFont typeface="Arial"/>
              <a:buChar char="•"/>
            </a:pPr>
            <a:r>
              <a:rPr lang="en-US" sz="1800" dirty="0" err="1">
                <a:solidFill>
                  <a:srgbClr val="000000"/>
                </a:solidFill>
                <a:latin typeface="Lora"/>
              </a:rPr>
              <a:t>Эмоции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детей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ru-RU" sz="1800" dirty="0">
                <a:solidFill>
                  <a:srgbClr val="000000"/>
                </a:solidFill>
                <a:latin typeface="Lora"/>
              </a:rPr>
              <a:t>предлагаемые методы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работ</a:t>
            </a:r>
            <a:r>
              <a:rPr lang="ru-RU" sz="1800" dirty="0">
                <a:solidFill>
                  <a:srgbClr val="000000"/>
                </a:solidFill>
                <a:latin typeface="Lora"/>
              </a:rPr>
              <a:t>ы с детьми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очень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понравились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родителям</a:t>
            </a:r>
            <a:r>
              <a:rPr lang="ru-RU" sz="1800" dirty="0">
                <a:solidFill>
                  <a:srgbClr val="000000"/>
                </a:solidFill>
                <a:latin typeface="Lora"/>
              </a:rPr>
              <a:t>;</a:t>
            </a:r>
            <a:endParaRPr lang="en-US" sz="1800" dirty="0">
              <a:solidFill>
                <a:srgbClr val="000000"/>
              </a:solidFill>
              <a:latin typeface="Lora"/>
            </a:endParaRPr>
          </a:p>
          <a:p>
            <a:pPr marL="388620" lvl="1" indent="-194310" algn="l">
              <a:lnSpc>
                <a:spcPct val="200000"/>
              </a:lnSpc>
              <a:buFont typeface="Arial"/>
              <a:buChar char="•"/>
            </a:pPr>
            <a:r>
              <a:rPr lang="en-US" sz="1800" dirty="0" err="1">
                <a:solidFill>
                  <a:srgbClr val="000000"/>
                </a:solidFill>
                <a:latin typeface="Lora"/>
              </a:rPr>
              <a:t>Письменный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казахский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язык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очень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понятен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легок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но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с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переводом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русского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языка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еще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предстоит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работать</a:t>
            </a:r>
            <a:r>
              <a:rPr lang="ru-RU" sz="1800" dirty="0">
                <a:solidFill>
                  <a:srgbClr val="000000"/>
                </a:solidFill>
                <a:latin typeface="Lora"/>
              </a:rPr>
              <a:t>;</a:t>
            </a:r>
            <a:endParaRPr lang="en-US" sz="1800" dirty="0">
              <a:solidFill>
                <a:srgbClr val="000000"/>
              </a:solidFill>
              <a:latin typeface="Lora"/>
            </a:endParaRPr>
          </a:p>
          <a:p>
            <a:pPr marL="388620" lvl="1" indent="-194310" algn="l">
              <a:lnSpc>
                <a:spcPct val="200000"/>
              </a:lnSpc>
              <a:buFont typeface="Arial"/>
              <a:buChar char="•"/>
            </a:pPr>
            <a:r>
              <a:rPr lang="en-US" sz="1800" dirty="0" err="1">
                <a:solidFill>
                  <a:srgbClr val="000000"/>
                </a:solidFill>
                <a:latin typeface="Lora"/>
              </a:rPr>
              <a:t>Многие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родители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выразили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желание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иметь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контент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соответствующий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нашей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казахской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культуре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традициям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обычаям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опираясь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на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науку</a:t>
            </a:r>
            <a:r>
              <a:rPr lang="ru-RU" sz="1800" dirty="0">
                <a:solidFill>
                  <a:srgbClr val="000000"/>
                </a:solidFill>
                <a:latin typeface="Lora"/>
              </a:rPr>
              <a:t>;</a:t>
            </a:r>
            <a:endParaRPr lang="en-US" sz="1800" dirty="0">
              <a:solidFill>
                <a:srgbClr val="000000"/>
              </a:solidFill>
              <a:latin typeface="Lora"/>
            </a:endParaRPr>
          </a:p>
          <a:p>
            <a:pPr marL="388620" lvl="1" indent="-194310" algn="l">
              <a:lnSpc>
                <a:spcPct val="200000"/>
              </a:lnSpc>
              <a:buFont typeface="Arial"/>
              <a:buChar char="•"/>
            </a:pPr>
            <a:r>
              <a:rPr lang="en-US" sz="1800" dirty="0" err="1">
                <a:solidFill>
                  <a:srgbClr val="000000"/>
                </a:solidFill>
                <a:latin typeface="Lora"/>
              </a:rPr>
              <a:t>Все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родители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выразили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важность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безопасности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ребенка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отметили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что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предметная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область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«</a:t>
            </a:r>
            <a:r>
              <a:rPr lang="ru-RU" sz="1800" dirty="0">
                <a:solidFill>
                  <a:srgbClr val="000000"/>
                </a:solidFill>
                <a:latin typeface="Lora"/>
              </a:rPr>
              <a:t>Б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езопасность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» в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приложении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уместна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1778</TotalTime>
  <Words>1060</Words>
  <Application>Microsoft Office PowerPoint</Application>
  <PresentationFormat>Произвольный</PresentationFormat>
  <Paragraphs>136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Wingdings</vt:lpstr>
      <vt:lpstr>Calibri</vt:lpstr>
      <vt:lpstr>Lora Bold</vt:lpstr>
      <vt:lpstr>Lora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Успеть до пяти</dc:title>
  <dc:creator>ВП</dc:creator>
  <cp:lastModifiedBy>User</cp:lastModifiedBy>
  <cp:revision>28</cp:revision>
  <dcterms:created xsi:type="dcterms:W3CDTF">2006-08-16T00:00:00Z</dcterms:created>
  <dcterms:modified xsi:type="dcterms:W3CDTF">2025-01-09T03:35:18Z</dcterms:modified>
  <dc:identifier>DAGFLf0wq5E</dc:identifier>
</cp:coreProperties>
</file>